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7" r:id="rId1"/>
  </p:sldMasterIdLst>
  <p:notesMasterIdLst>
    <p:notesMasterId r:id="rId48"/>
  </p:notesMasterIdLst>
  <p:sldIdLst>
    <p:sldId id="282" r:id="rId2"/>
    <p:sldId id="256" r:id="rId3"/>
    <p:sldId id="289" r:id="rId4"/>
    <p:sldId id="283" r:id="rId5"/>
    <p:sldId id="284" r:id="rId6"/>
    <p:sldId id="285" r:id="rId7"/>
    <p:sldId id="286" r:id="rId8"/>
    <p:sldId id="292" r:id="rId9"/>
    <p:sldId id="287" r:id="rId10"/>
    <p:sldId id="288" r:id="rId11"/>
    <p:sldId id="330" r:id="rId12"/>
    <p:sldId id="329" r:id="rId13"/>
    <p:sldId id="319" r:id="rId14"/>
    <p:sldId id="310" r:id="rId15"/>
    <p:sldId id="320" r:id="rId16"/>
    <p:sldId id="297" r:id="rId17"/>
    <p:sldId id="298" r:id="rId18"/>
    <p:sldId id="309" r:id="rId19"/>
    <p:sldId id="312" r:id="rId20"/>
    <p:sldId id="299" r:id="rId21"/>
    <p:sldId id="324" r:id="rId22"/>
    <p:sldId id="328" r:id="rId23"/>
    <p:sldId id="321" r:id="rId24"/>
    <p:sldId id="314" r:id="rId25"/>
    <p:sldId id="331" r:id="rId26"/>
    <p:sldId id="332" r:id="rId27"/>
    <p:sldId id="333" r:id="rId28"/>
    <p:sldId id="315" r:id="rId29"/>
    <p:sldId id="313" r:id="rId30"/>
    <p:sldId id="316" r:id="rId31"/>
    <p:sldId id="303" r:id="rId32"/>
    <p:sldId id="304" r:id="rId33"/>
    <p:sldId id="307" r:id="rId34"/>
    <p:sldId id="279" r:id="rId35"/>
    <p:sldId id="257" r:id="rId36"/>
    <p:sldId id="258" r:id="rId37"/>
    <p:sldId id="259" r:id="rId38"/>
    <p:sldId id="322" r:id="rId39"/>
    <p:sldId id="262" r:id="rId40"/>
    <p:sldId id="280" r:id="rId41"/>
    <p:sldId id="263" r:id="rId42"/>
    <p:sldId id="270" r:id="rId43"/>
    <p:sldId id="274" r:id="rId44"/>
    <p:sldId id="275" r:id="rId45"/>
    <p:sldId id="308" r:id="rId46"/>
    <p:sldId id="281" r:id="rId47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Verdana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8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notesMaster" Target="notesMasters/notesMaster1.xml"/><Relationship Id="rId8" Type="http://schemas.openxmlformats.org/officeDocument/2006/relationships/slide" Target="slides/slide7.xml"/><Relationship Id="rId51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994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994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994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fld id="{9F7C2105-4884-4CA2-A12A-A23340B5F13B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-3222625" y="304800"/>
            <a:ext cx="11909425" cy="4724400"/>
            <a:chOff x="-2030" y="192"/>
            <a:chExt cx="7502" cy="2976"/>
          </a:xfrm>
        </p:grpSpPr>
        <p:sp>
          <p:nvSpPr>
            <p:cNvPr id="38915" name="Line 3"/>
            <p:cNvSpPr>
              <a:spLocks noChangeShapeType="1"/>
            </p:cNvSpPr>
            <p:nvPr/>
          </p:nvSpPr>
          <p:spPr bwMode="auto">
            <a:xfrm>
              <a:off x="912" y="1584"/>
              <a:ext cx="4560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  <p:sp>
          <p:nvSpPr>
            <p:cNvPr id="38916" name="AutoShape 4"/>
            <p:cNvSpPr>
              <a:spLocks noChangeArrowheads="1"/>
            </p:cNvSpPr>
            <p:nvPr/>
          </p:nvSpPr>
          <p:spPr bwMode="auto">
            <a:xfrm>
              <a:off x="-1584" y="864"/>
              <a:ext cx="2304" cy="2304"/>
            </a:xfrm>
            <a:custGeom>
              <a:avLst/>
              <a:gdLst>
                <a:gd name="G0" fmla="+- 12083 0 0"/>
                <a:gd name="G1" fmla="+- -3200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44083" y="2368"/>
                </a:cxn>
                <a:cxn ang="0">
                  <a:pos x="64000" y="32000"/>
                </a:cxn>
                <a:cxn ang="0">
                  <a:pos x="44083" y="61631"/>
                </a:cxn>
                <a:cxn ang="0">
                  <a:pos x="44083" y="61631"/>
                </a:cxn>
                <a:cxn ang="0">
                  <a:pos x="44082" y="61631"/>
                </a:cxn>
                <a:cxn ang="0">
                  <a:pos x="44083" y="61632"/>
                </a:cxn>
                <a:cxn ang="0">
                  <a:pos x="44083" y="2368"/>
                </a:cxn>
                <a:cxn ang="0">
                  <a:pos x="44082" y="2368"/>
                </a:cxn>
                <a:cxn ang="0">
                  <a:pos x="44083" y="2368"/>
                </a:cxn>
              </a:cxnLst>
              <a:rect l="T13" t="T15" r="T17" b="T19"/>
              <a:pathLst>
                <a:path w="64000" h="64000">
                  <a:moveTo>
                    <a:pt x="44083" y="2368"/>
                  </a:moveTo>
                  <a:cubicBezTo>
                    <a:pt x="56127" y="7280"/>
                    <a:pt x="64000" y="18993"/>
                    <a:pt x="64000" y="32000"/>
                  </a:cubicBezTo>
                  <a:cubicBezTo>
                    <a:pt x="64000" y="45006"/>
                    <a:pt x="56127" y="56719"/>
                    <a:pt x="44083" y="61631"/>
                  </a:cubicBezTo>
                  <a:cubicBezTo>
                    <a:pt x="44082" y="61631"/>
                    <a:pt x="44082" y="61631"/>
                    <a:pt x="44082" y="61631"/>
                  </a:cubicBezTo>
                  <a:lnTo>
                    <a:pt x="44083" y="61632"/>
                  </a:lnTo>
                  <a:lnTo>
                    <a:pt x="44083" y="2368"/>
                  </a:lnTo>
                  <a:lnTo>
                    <a:pt x="44082" y="2368"/>
                  </a:lnTo>
                  <a:cubicBezTo>
                    <a:pt x="44082" y="2368"/>
                    <a:pt x="44082" y="2368"/>
                    <a:pt x="44083" y="2368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AU" sz="2400">
                <a:latin typeface="Times New Roman" pitchFamily="18" charset="0"/>
              </a:endParaRPr>
            </a:p>
          </p:txBody>
        </p:sp>
        <p:sp>
          <p:nvSpPr>
            <p:cNvPr id="38917" name="AutoShape 5"/>
            <p:cNvSpPr>
              <a:spLocks noChangeArrowheads="1"/>
            </p:cNvSpPr>
            <p:nvPr/>
          </p:nvSpPr>
          <p:spPr bwMode="auto">
            <a:xfrm>
              <a:off x="-2030" y="192"/>
              <a:ext cx="2544" cy="2544"/>
            </a:xfrm>
            <a:custGeom>
              <a:avLst/>
              <a:gdLst>
                <a:gd name="G0" fmla="+- 18994 0 0"/>
                <a:gd name="G1" fmla="+- -30013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994" y="6246"/>
                </a:cxn>
                <a:cxn ang="0">
                  <a:pos x="64000" y="32000"/>
                </a:cxn>
                <a:cxn ang="0">
                  <a:pos x="50994" y="57753"/>
                </a:cxn>
                <a:cxn ang="0">
                  <a:pos x="50994" y="57753"/>
                </a:cxn>
                <a:cxn ang="0">
                  <a:pos x="50993" y="57753"/>
                </a:cxn>
                <a:cxn ang="0">
                  <a:pos x="50994" y="57754"/>
                </a:cxn>
                <a:cxn ang="0">
                  <a:pos x="50994" y="6246"/>
                </a:cxn>
                <a:cxn ang="0">
                  <a:pos x="50993" y="6246"/>
                </a:cxn>
                <a:cxn ang="0">
                  <a:pos x="50994" y="6246"/>
                </a:cxn>
              </a:cxnLst>
              <a:rect l="T13" t="T15" r="T17" b="T19"/>
              <a:pathLst>
                <a:path w="64000" h="64000">
                  <a:moveTo>
                    <a:pt x="50994" y="6246"/>
                  </a:moveTo>
                  <a:cubicBezTo>
                    <a:pt x="59172" y="12279"/>
                    <a:pt x="64000" y="21837"/>
                    <a:pt x="64000" y="32000"/>
                  </a:cubicBezTo>
                  <a:cubicBezTo>
                    <a:pt x="64000" y="42162"/>
                    <a:pt x="59172" y="51720"/>
                    <a:pt x="50994" y="57753"/>
                  </a:cubicBezTo>
                  <a:cubicBezTo>
                    <a:pt x="50993" y="57753"/>
                    <a:pt x="50993" y="57753"/>
                    <a:pt x="50993" y="57753"/>
                  </a:cubicBezTo>
                  <a:lnTo>
                    <a:pt x="50994" y="57754"/>
                  </a:lnTo>
                  <a:lnTo>
                    <a:pt x="50994" y="6246"/>
                  </a:lnTo>
                  <a:lnTo>
                    <a:pt x="50993" y="6246"/>
                  </a:lnTo>
                  <a:cubicBezTo>
                    <a:pt x="50993" y="6246"/>
                    <a:pt x="50993" y="6246"/>
                    <a:pt x="50994" y="6246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AU">
                <a:latin typeface="Arial" charset="0"/>
              </a:endParaRPr>
            </a:p>
          </p:txBody>
        </p:sp>
      </p:grpSp>
      <p:sp>
        <p:nvSpPr>
          <p:cNvPr id="38918" name="Rectangle 6"/>
          <p:cNvSpPr>
            <a:spLocks noGrp="1" noChangeArrowheads="1"/>
          </p:cNvSpPr>
          <p:nvPr>
            <p:ph type="ctrTitle"/>
          </p:nvPr>
        </p:nvSpPr>
        <p:spPr>
          <a:xfrm>
            <a:off x="1443038" y="985838"/>
            <a:ext cx="7239000" cy="1444625"/>
          </a:xfrm>
        </p:spPr>
        <p:txBody>
          <a:bodyPr/>
          <a:lstStyle>
            <a:lvl1pPr>
              <a:defRPr sz="4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8919" name="Rectangle 7"/>
          <p:cNvSpPr>
            <a:spLocks noGrp="1" noChangeArrowheads="1"/>
          </p:cNvSpPr>
          <p:nvPr>
            <p:ph type="subTitle" idx="1"/>
          </p:nvPr>
        </p:nvSpPr>
        <p:spPr>
          <a:xfrm>
            <a:off x="1443038" y="3427413"/>
            <a:ext cx="72390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38920" name="Rectangle 8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8921" name="Rectangle 9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8922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82281F33-EC72-4D26-9832-1A144F71E70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89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8" grpId="0"/>
      <p:bldP spid="38919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91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8919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8919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8919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06B6B2-6191-42B1-AC5B-DC0BDC3D7F4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6413" y="301625"/>
            <a:ext cx="1827212" cy="564038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370013" y="301625"/>
            <a:ext cx="5334000" cy="564038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3B94EC-3CCE-423B-9DD7-E55AB1AC2F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B27504-DEED-44A8-B710-C49CF9B23D3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FD137A-B8DD-45F8-B434-901CD0F593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0013" y="1827213"/>
            <a:ext cx="3579812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2225" y="1827213"/>
            <a:ext cx="35814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253535-26B8-4385-B326-EDB33FD2BE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A4BB31A-F02C-47C3-A521-F1879C4148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01400F6-5DDC-45B0-9A51-4D1FEE4796C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1404A3-E7C9-40CF-AC4D-56F06164A25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74AD51-1ACE-4D12-854A-1D8E8575E7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F873AE-F544-4DE0-B3C5-34ABFB0CDCE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7890" name="Group 2"/>
          <p:cNvGrpSpPr>
            <a:grpSpLocks/>
          </p:cNvGrpSpPr>
          <p:nvPr/>
        </p:nvGrpSpPr>
        <p:grpSpPr bwMode="auto">
          <a:xfrm>
            <a:off x="-3238500" y="0"/>
            <a:ext cx="11925300" cy="3810000"/>
            <a:chOff x="-2040" y="0"/>
            <a:chExt cx="7512" cy="2400"/>
          </a:xfrm>
        </p:grpSpPr>
        <p:sp>
          <p:nvSpPr>
            <p:cNvPr id="37891" name="AutoShape 3"/>
            <p:cNvSpPr>
              <a:spLocks noChangeArrowheads="1"/>
            </p:cNvSpPr>
            <p:nvPr/>
          </p:nvSpPr>
          <p:spPr bwMode="auto">
            <a:xfrm>
              <a:off x="-2040" y="432"/>
              <a:ext cx="2592" cy="1968"/>
            </a:xfrm>
            <a:custGeom>
              <a:avLst/>
              <a:gdLst>
                <a:gd name="G0" fmla="+- 18296 0 0"/>
                <a:gd name="G1" fmla="+- -30880 0 0"/>
                <a:gd name="G2" fmla="+- 31512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296" y="5746"/>
                </a:cxn>
                <a:cxn ang="0">
                  <a:pos x="64000" y="32000"/>
                </a:cxn>
                <a:cxn ang="0">
                  <a:pos x="50296" y="58253"/>
                </a:cxn>
                <a:cxn ang="0">
                  <a:pos x="50296" y="58253"/>
                </a:cxn>
                <a:cxn ang="0">
                  <a:pos x="50295" y="58253"/>
                </a:cxn>
                <a:cxn ang="0">
                  <a:pos x="50296" y="58254"/>
                </a:cxn>
                <a:cxn ang="0">
                  <a:pos x="50296" y="5746"/>
                </a:cxn>
                <a:cxn ang="0">
                  <a:pos x="50295" y="5746"/>
                </a:cxn>
                <a:cxn ang="0">
                  <a:pos x="50296" y="5746"/>
                </a:cxn>
              </a:cxnLst>
              <a:rect l="T13" t="T15" r="T17" b="T19"/>
              <a:pathLst>
                <a:path w="64000" h="64000">
                  <a:moveTo>
                    <a:pt x="50296" y="5746"/>
                  </a:moveTo>
                  <a:cubicBezTo>
                    <a:pt x="58882" y="11730"/>
                    <a:pt x="64000" y="21534"/>
                    <a:pt x="64000" y="32000"/>
                  </a:cubicBezTo>
                  <a:cubicBezTo>
                    <a:pt x="64000" y="42465"/>
                    <a:pt x="58882" y="52269"/>
                    <a:pt x="50296" y="58253"/>
                  </a:cubicBezTo>
                  <a:cubicBezTo>
                    <a:pt x="50296" y="58253"/>
                    <a:pt x="50296" y="58253"/>
                    <a:pt x="50295" y="58253"/>
                  </a:cubicBezTo>
                  <a:lnTo>
                    <a:pt x="50296" y="58254"/>
                  </a:lnTo>
                  <a:lnTo>
                    <a:pt x="50296" y="5746"/>
                  </a:lnTo>
                  <a:lnTo>
                    <a:pt x="50295" y="5746"/>
                  </a:lnTo>
                  <a:cubicBezTo>
                    <a:pt x="50296" y="5746"/>
                    <a:pt x="50296" y="5746"/>
                    <a:pt x="50296" y="5746"/>
                  </a:cubicBezTo>
                  <a:close/>
                </a:path>
              </a:pathLst>
            </a:custGeom>
            <a:solidFill>
              <a:schemeClr val="accent2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AU" sz="2400">
                <a:latin typeface="Times New Roman" pitchFamily="18" charset="0"/>
              </a:endParaRPr>
            </a:p>
          </p:txBody>
        </p:sp>
        <p:sp>
          <p:nvSpPr>
            <p:cNvPr id="37892" name="AutoShape 4"/>
            <p:cNvSpPr>
              <a:spLocks noChangeArrowheads="1"/>
            </p:cNvSpPr>
            <p:nvPr/>
          </p:nvSpPr>
          <p:spPr bwMode="auto">
            <a:xfrm>
              <a:off x="-1528" y="0"/>
              <a:ext cx="1949" cy="1987"/>
            </a:xfrm>
            <a:custGeom>
              <a:avLst/>
              <a:gdLst>
                <a:gd name="G0" fmla="+- 18077 0 0"/>
                <a:gd name="G1" fmla="+- -30880 0 0"/>
                <a:gd name="G2" fmla="+- 32000 0 0"/>
                <a:gd name="T0" fmla="*/ 32000 32000  1"/>
                <a:gd name="T1" fmla="*/ G0 G0  1"/>
                <a:gd name="T2" fmla="+- 0 T0 T1"/>
                <a:gd name="T3" fmla="sqrt T2"/>
                <a:gd name="G3" fmla="*/ 32000 T3 32000"/>
                <a:gd name="T4" fmla="*/ 32000 32000  1"/>
                <a:gd name="T5" fmla="*/ G1 G1  1"/>
                <a:gd name="T6" fmla="+- 0 T4 T5"/>
                <a:gd name="T7" fmla="sqrt T6"/>
                <a:gd name="G4" fmla="*/ 32000 T7 32000"/>
                <a:gd name="T8" fmla="*/ 32000 32000  1"/>
                <a:gd name="T9" fmla="*/ G2 G2  1"/>
                <a:gd name="T10" fmla="+- 0 T8 T9"/>
                <a:gd name="T11" fmla="sqrt T10"/>
                <a:gd name="G5" fmla="*/ 32000 T11 32000"/>
                <a:gd name="G6" fmla="+- 0 0 G3"/>
                <a:gd name="G7" fmla="+- 0 0 G4"/>
                <a:gd name="G8" fmla="+- 0 0 G5"/>
                <a:gd name="G9" fmla="+- 0 G4 G0"/>
                <a:gd name="G10" fmla="?: G9 G4 G0"/>
                <a:gd name="G11" fmla="?: G9 G1 G6"/>
                <a:gd name="G12" fmla="+- 0 G5 G0"/>
                <a:gd name="G13" fmla="?: G12 G5 G0"/>
                <a:gd name="G14" fmla="?: G12 G2 G3"/>
                <a:gd name="G15" fmla="+- G11 0 1"/>
                <a:gd name="G16" fmla="+- G14 1 0"/>
                <a:gd name="G17" fmla="+- 0 G14 G3"/>
                <a:gd name="G18" fmla="?: G17 G8 G13"/>
                <a:gd name="G19" fmla="?: G17 G0 G13"/>
                <a:gd name="G20" fmla="?: G17 G3 G16"/>
                <a:gd name="G21" fmla="+- 0 G6 G11"/>
                <a:gd name="G22" fmla="?: G21 G7 G10"/>
                <a:gd name="G23" fmla="?: G21 G0 G10"/>
                <a:gd name="G24" fmla="?: G21 G6 G15"/>
                <a:gd name="G25" fmla="min G10 G13"/>
                <a:gd name="G26" fmla="max G8 G7"/>
                <a:gd name="G27" fmla="max G26 G0"/>
                <a:gd name="T12" fmla="+- 0 G27 -32000"/>
                <a:gd name="T13" fmla="*/ T12 w 64000"/>
                <a:gd name="T14" fmla="+- 0 G11 -32000"/>
                <a:gd name="T15" fmla="*/ G11 h 64000"/>
                <a:gd name="T16" fmla="+- 0 G25 -32000"/>
                <a:gd name="T17" fmla="*/ T16 w 64000"/>
                <a:gd name="T18" fmla="+- 0 G14 -32000"/>
                <a:gd name="T19" fmla="*/ G14 h 64000"/>
              </a:gdLst>
              <a:ahLst/>
              <a:cxnLst>
                <a:cxn ang="0">
                  <a:pos x="50077" y="5595"/>
                </a:cxn>
                <a:cxn ang="0">
                  <a:pos x="64000" y="32000"/>
                </a:cxn>
                <a:cxn ang="0">
                  <a:pos x="50077" y="58404"/>
                </a:cxn>
                <a:cxn ang="0">
                  <a:pos x="50077" y="58404"/>
                </a:cxn>
                <a:cxn ang="0">
                  <a:pos x="50076" y="58404"/>
                </a:cxn>
                <a:cxn ang="0">
                  <a:pos x="50077" y="58405"/>
                </a:cxn>
                <a:cxn ang="0">
                  <a:pos x="50077" y="5595"/>
                </a:cxn>
                <a:cxn ang="0">
                  <a:pos x="50076" y="5595"/>
                </a:cxn>
                <a:cxn ang="0">
                  <a:pos x="50077" y="5595"/>
                </a:cxn>
              </a:cxnLst>
              <a:rect l="T13" t="T15" r="T17" b="T19"/>
              <a:pathLst>
                <a:path w="64000" h="64000">
                  <a:moveTo>
                    <a:pt x="50077" y="5595"/>
                  </a:moveTo>
                  <a:cubicBezTo>
                    <a:pt x="58790" y="11560"/>
                    <a:pt x="64000" y="21440"/>
                    <a:pt x="64000" y="32000"/>
                  </a:cubicBezTo>
                  <a:cubicBezTo>
                    <a:pt x="64000" y="42559"/>
                    <a:pt x="58790" y="52439"/>
                    <a:pt x="50077" y="58404"/>
                  </a:cubicBezTo>
                  <a:cubicBezTo>
                    <a:pt x="50077" y="58404"/>
                    <a:pt x="50077" y="58404"/>
                    <a:pt x="50076" y="58404"/>
                  </a:cubicBezTo>
                  <a:lnTo>
                    <a:pt x="50077" y="58405"/>
                  </a:lnTo>
                  <a:lnTo>
                    <a:pt x="50077" y="5595"/>
                  </a:lnTo>
                  <a:lnTo>
                    <a:pt x="50076" y="5595"/>
                  </a:lnTo>
                  <a:cubicBezTo>
                    <a:pt x="50077" y="5595"/>
                    <a:pt x="50077" y="5595"/>
                    <a:pt x="50077" y="5595"/>
                  </a:cubicBezTo>
                  <a:close/>
                </a:path>
              </a:pathLst>
            </a:custGeom>
            <a:solidFill>
              <a:schemeClr val="hlink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eaLnBrk="1" hangingPunct="1"/>
              <a:endParaRPr lang="en-AU">
                <a:latin typeface="Arial" charset="0"/>
              </a:endParaRPr>
            </a:p>
          </p:txBody>
        </p:sp>
        <p:sp>
          <p:nvSpPr>
            <p:cNvPr id="37893" name="Line 5"/>
            <p:cNvSpPr>
              <a:spLocks noChangeShapeType="1"/>
            </p:cNvSpPr>
            <p:nvPr/>
          </p:nvSpPr>
          <p:spPr bwMode="auto">
            <a:xfrm>
              <a:off x="864" y="960"/>
              <a:ext cx="4608" cy="0"/>
            </a:xfrm>
            <a:prstGeom prst="line">
              <a:avLst/>
            </a:prstGeom>
            <a:noFill/>
            <a:ln w="1270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en-AU"/>
            </a:p>
          </p:txBody>
        </p:sp>
      </p:grpSp>
      <p:sp>
        <p:nvSpPr>
          <p:cNvPr id="37894" name="Rectangle 6"/>
          <p:cNvSpPr>
            <a:spLocks noGrp="1" noChangeArrowheads="1"/>
          </p:cNvSpPr>
          <p:nvPr>
            <p:ph type="title"/>
          </p:nvPr>
        </p:nvSpPr>
        <p:spPr bwMode="auto">
          <a:xfrm>
            <a:off x="1370013" y="301625"/>
            <a:ext cx="7313612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37895" name="Rectangle 7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0013" y="1827213"/>
            <a:ext cx="7313612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7896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7897" name="Rectangle 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 eaLnBrk="1" hangingPunct="1">
              <a:defRPr sz="1200"/>
            </a:lvl1pPr>
          </a:lstStyle>
          <a:p>
            <a:endParaRPr lang="en-US"/>
          </a:p>
        </p:txBody>
      </p:sp>
      <p:sp>
        <p:nvSpPr>
          <p:cNvPr id="3789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/>
            </a:lvl1pPr>
          </a:lstStyle>
          <a:p>
            <a:fld id="{31F39830-4F19-4072-AA05-CA8F1491B33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59" r:id="rId2"/>
    <p:sldLayoutId id="2147483660" r:id="rId3"/>
    <p:sldLayoutId id="2147483661" r:id="rId4"/>
    <p:sldLayoutId id="2147483662" r:id="rId5"/>
    <p:sldLayoutId id="2147483663" r:id="rId6"/>
    <p:sldLayoutId id="2147483664" r:id="rId7"/>
    <p:sldLayoutId id="2147483665" r:id="rId8"/>
    <p:sldLayoutId id="2147483666" r:id="rId9"/>
    <p:sldLayoutId id="2147483667" r:id="rId10"/>
    <p:sldLayoutId id="2147483668" r:id="rId11"/>
  </p:sldLayoutIdLst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98" decel="1000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98" decel="100000" fill="hold"/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898" decel="100000" fill="hold"/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898" decel="100000" fill="hold"/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898" decel="100000" fill="hold"/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898" decel="100000" fill="hold"/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" accel="100000" fill="hold">
                                          <p:stCondLst>
                                            <p:cond delay="898"/>
                                          </p:stCondLst>
                                        </p:cTn>
                                        <p:tgtEl>
                                          <p:spTgt spid="3789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4" grpId="0"/>
      <p:bldP spid="37895" grpId="0" build="p">
        <p:tmplLst>
          <p:tmpl lvl="1">
            <p:tnLst>
              <p:par>
                <p:cTn presetID="37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8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8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8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8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8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8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8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8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37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89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1000"/>
                        <p:tgtEl>
                          <p:spTgt spid="37895"/>
                        </p:tgtEl>
                      </p:cBhvr>
                    </p:animEffect>
                    <p:anim calcmode="lin" valueType="num">
                      <p:cBhvr>
                        <p:cTn dur="1000" fill="hold"/>
                        <p:tgtEl>
                          <p:spTgt spid="37895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898" decel="100000" fill="hold"/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1"/>
                          </p:val>
                        </p:tav>
                        <p:tav tm="100000">
                          <p:val>
                            <p:strVal val="#ppt_y-.03"/>
                          </p:val>
                        </p:tav>
                      </p:tavLst>
                    </p:anim>
                    <p:anim calcmode="lin" valueType="num">
                      <p:cBhvr>
                        <p:cTn dur="100" accel="100000" fill="hold">
                          <p:stCondLst>
                            <p:cond delay="898"/>
                          </p:stCondLst>
                        </p:cTn>
                        <p:tgtEl>
                          <p:spTgt spid="37895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-.03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2pPr>
      <a:lvl3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3pPr>
      <a:lvl4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4pPr>
      <a:lvl5pPr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tx2"/>
        </a:buClr>
        <a:buSzPct val="70000"/>
        <a:buFont typeface="Wingdings" pitchFamily="2" charset="2"/>
        <a:buChar char="¡"/>
        <a:defRPr sz="29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25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5000"/>
        <a:buFont typeface="Wingdings" pitchFamily="2" charset="2"/>
        <a:buChar char="¡"/>
        <a:defRPr sz="22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l"/>
        <a:defRPr sz="19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¡"/>
        <a:defRPr sz="19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4IP9h40z0sk&amp;feature=fvw" TargetMode="Externa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eachers.tv/videos/challenging-children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1827213"/>
            <a:ext cx="7313612" cy="161627"/>
          </a:xfrm>
        </p:spPr>
        <p:txBody>
          <a:bodyPr/>
          <a:lstStyle/>
          <a:p>
            <a:pPr>
              <a:buNone/>
            </a:pPr>
            <a:r>
              <a:rPr lang="en-AU" dirty="0" smtClean="0">
                <a:hlinkClick r:id="rId2"/>
              </a:rPr>
              <a:t>http://www.youtube.com/watch?v=4IP9h40z0sk&amp;feature=fvw</a:t>
            </a:r>
            <a:endParaRPr lang="en-AU" dirty="0" smtClean="0"/>
          </a:p>
          <a:p>
            <a:endParaRPr lang="en-AU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7504-DEED-44A8-B710-C49CF9B23D3A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Let’s see it in action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1827213"/>
            <a:ext cx="7313612" cy="1313755"/>
          </a:xfrm>
        </p:spPr>
        <p:txBody>
          <a:bodyPr/>
          <a:lstStyle/>
          <a:p>
            <a:r>
              <a:rPr lang="en-AU" dirty="0" smtClean="0">
                <a:hlinkClick r:id="rId2"/>
              </a:rPr>
              <a:t>http://www.teachers.tv/videos/challenging-children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7504-DEED-44A8-B710-C49CF9B23D3A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873A256-929D-4085-ACBA-B1AC3FBD4EB4}" type="slidenum">
              <a:rPr lang="en-US"/>
              <a:pPr/>
              <a:t>11</a:t>
            </a:fld>
            <a:endParaRPr 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648" y="476672"/>
            <a:ext cx="7313612" cy="1543199"/>
          </a:xfrm>
        </p:spPr>
        <p:txBody>
          <a:bodyPr/>
          <a:lstStyle/>
          <a:p>
            <a:r>
              <a:rPr lang="en-US" sz="3200" dirty="0">
                <a:solidFill>
                  <a:srgbClr val="0000FF"/>
                </a:solidFill>
              </a:rPr>
              <a:t>Assertive </a:t>
            </a:r>
            <a:r>
              <a:rPr lang="en-US" sz="3200" dirty="0" smtClean="0">
                <a:solidFill>
                  <a:srgbClr val="0000FF"/>
                </a:solidFill>
              </a:rPr>
              <a:t>Discipline (RRP)</a:t>
            </a:r>
            <a:r>
              <a:rPr lang="en-US" sz="3200" dirty="0" smtClean="0"/>
              <a:t> </a:t>
            </a:r>
            <a:r>
              <a:rPr lang="en-US" sz="3200" dirty="0"/>
              <a:t>(Canter) and </a:t>
            </a:r>
            <a:r>
              <a:rPr lang="en-US" sz="3200" dirty="0" err="1">
                <a:solidFill>
                  <a:srgbClr val="FF0000"/>
                </a:solidFill>
              </a:rPr>
              <a:t>Behaviour</a:t>
            </a:r>
            <a:r>
              <a:rPr lang="en-US" sz="3200" dirty="0">
                <a:solidFill>
                  <a:srgbClr val="FF0000"/>
                </a:solidFill>
              </a:rPr>
              <a:t> </a:t>
            </a:r>
            <a:r>
              <a:rPr lang="en-US" sz="3200" dirty="0" smtClean="0">
                <a:solidFill>
                  <a:srgbClr val="FF0000"/>
                </a:solidFill>
              </a:rPr>
              <a:t>Modification (RIP)</a:t>
            </a:r>
            <a:r>
              <a:rPr lang="en-US" sz="3200" dirty="0" smtClean="0"/>
              <a:t> </a:t>
            </a:r>
            <a:r>
              <a:rPr lang="en-US" sz="3200" dirty="0"/>
              <a:t>(Skinner)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2132856"/>
            <a:ext cx="7313612" cy="4114800"/>
          </a:xfrm>
        </p:spPr>
        <p:txBody>
          <a:bodyPr/>
          <a:lstStyle/>
          <a:p>
            <a:r>
              <a:rPr lang="en-US" dirty="0">
                <a:solidFill>
                  <a:srgbClr val="FF0000"/>
                </a:solidFill>
              </a:rPr>
              <a:t>BM</a:t>
            </a:r>
            <a:r>
              <a:rPr lang="en-US" dirty="0"/>
              <a:t> stress recognizing positive </a:t>
            </a:r>
            <a:r>
              <a:rPr lang="en-US" dirty="0" err="1"/>
              <a:t>behaviour</a:t>
            </a:r>
            <a:r>
              <a:rPr lang="en-US" dirty="0"/>
              <a:t> and ignoring ‘bad’</a:t>
            </a:r>
          </a:p>
          <a:p>
            <a:pPr>
              <a:buFont typeface="Wingdings" pitchFamily="2" charset="2"/>
              <a:buNone/>
            </a:pPr>
            <a:endParaRPr lang="en-US" dirty="0"/>
          </a:p>
          <a:p>
            <a:r>
              <a:rPr lang="en-US" dirty="0">
                <a:solidFill>
                  <a:srgbClr val="0000FF"/>
                </a:solidFill>
              </a:rPr>
              <a:t>AS</a:t>
            </a:r>
            <a:r>
              <a:rPr lang="en-US" dirty="0"/>
              <a:t> also </a:t>
            </a:r>
            <a:r>
              <a:rPr lang="en-US" dirty="0" err="1"/>
              <a:t>recognises</a:t>
            </a:r>
            <a:r>
              <a:rPr lang="en-US" dirty="0"/>
              <a:t> positive; however, the teacher must implement consequences and not ignore.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948C825-CADB-40CD-9ABF-E82D72CB101B}" type="slidenum">
              <a:rPr lang="en-US"/>
              <a:pPr/>
              <a:t>12</a:t>
            </a:fld>
            <a:endParaRPr 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Six steps for A.D.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AU"/>
              <a:t>Create positive student-teacher relationships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AU"/>
              <a:t>Establish rules and expectations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AU"/>
              <a:t>Track misbehaviour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AU"/>
              <a:t>Use negative consequences to enforce limits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AU"/>
              <a:t>Implement a system of positive consequences</a:t>
            </a:r>
          </a:p>
          <a:p>
            <a:pPr marL="609600" indent="-609600">
              <a:lnSpc>
                <a:spcPct val="90000"/>
              </a:lnSpc>
              <a:buFontTx/>
              <a:buAutoNum type="arabicPeriod"/>
            </a:pPr>
            <a:r>
              <a:rPr lang="en-AU"/>
              <a:t>Establish strong parent support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ASSERTIVE DISCIPLINE</a:t>
            </a:r>
            <a:br>
              <a:rPr lang="en-GB" dirty="0"/>
            </a:br>
            <a:r>
              <a:rPr lang="en-GB" dirty="0"/>
              <a:t>Theory into Practice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dirty="0"/>
              <a:t>School Code of </a:t>
            </a:r>
            <a:r>
              <a:rPr lang="en-GB" dirty="0" smtClean="0"/>
              <a:t>Conduct</a:t>
            </a:r>
          </a:p>
          <a:p>
            <a:pPr>
              <a:lnSpc>
                <a:spcPct val="90000"/>
              </a:lnSpc>
              <a:buNone/>
            </a:pPr>
            <a:endParaRPr lang="en-GB" dirty="0"/>
          </a:p>
          <a:p>
            <a:pPr>
              <a:lnSpc>
                <a:spcPct val="90000"/>
              </a:lnSpc>
            </a:pPr>
            <a:r>
              <a:rPr lang="en-GB" dirty="0"/>
              <a:t>Classroom Discipline </a:t>
            </a:r>
            <a:r>
              <a:rPr lang="en-GB" dirty="0" smtClean="0"/>
              <a:t>Plan</a:t>
            </a:r>
          </a:p>
          <a:p>
            <a:pPr lvl="1">
              <a:lnSpc>
                <a:spcPct val="90000"/>
              </a:lnSpc>
              <a:buFontTx/>
              <a:buNone/>
            </a:pPr>
            <a:endParaRPr lang="en-GB" dirty="0"/>
          </a:p>
          <a:p>
            <a:pPr lvl="2">
              <a:lnSpc>
                <a:spcPct val="90000"/>
              </a:lnSpc>
            </a:pPr>
            <a:r>
              <a:rPr lang="en-GB" dirty="0"/>
              <a:t>Rules  </a:t>
            </a:r>
          </a:p>
          <a:p>
            <a:pPr lvl="2">
              <a:lnSpc>
                <a:spcPct val="90000"/>
              </a:lnSpc>
            </a:pPr>
            <a:endParaRPr lang="en-GB" dirty="0"/>
          </a:p>
          <a:p>
            <a:pPr lvl="2">
              <a:lnSpc>
                <a:spcPct val="90000"/>
              </a:lnSpc>
            </a:pPr>
            <a:r>
              <a:rPr lang="en-GB" dirty="0"/>
              <a:t>Rewards</a:t>
            </a:r>
          </a:p>
          <a:p>
            <a:pPr lvl="2">
              <a:lnSpc>
                <a:spcPct val="90000"/>
              </a:lnSpc>
            </a:pPr>
            <a:endParaRPr lang="en-GB" dirty="0"/>
          </a:p>
          <a:p>
            <a:pPr lvl="2">
              <a:lnSpc>
                <a:spcPct val="90000"/>
              </a:lnSpc>
            </a:pPr>
            <a:r>
              <a:rPr lang="en-GB" dirty="0"/>
              <a:t>Consequences 	</a:t>
            </a:r>
          </a:p>
        </p:txBody>
      </p:sp>
      <p:cxnSp>
        <p:nvCxnSpPr>
          <p:cNvPr id="5" name="Straight Arrow Connector 4"/>
          <p:cNvCxnSpPr/>
          <p:nvPr/>
        </p:nvCxnSpPr>
        <p:spPr bwMode="auto">
          <a:xfrm rot="5400000">
            <a:off x="3743908" y="2528900"/>
            <a:ext cx="504056" cy="1588"/>
          </a:xfrm>
          <a:prstGeom prst="straightConnector1">
            <a:avLst/>
          </a:prstGeom>
          <a:ln>
            <a:headEnd type="none" w="med" len="med"/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>
    <p:wipe dir="d"/>
  </p:transition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498B96-5F59-41D3-B589-9F5B34D9C9F9}" type="slidenum">
              <a:rPr lang="en-US"/>
              <a:pPr/>
              <a:t>14</a:t>
            </a:fld>
            <a:endParaRPr lang="en-US" dirty="0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Setting rules and expectations</a:t>
            </a:r>
            <a:endParaRPr lang="en-US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US" dirty="0"/>
              <a:t>Canter’s six basic guidelines:</a:t>
            </a:r>
          </a:p>
          <a:p>
            <a:pPr>
              <a:lnSpc>
                <a:spcPct val="90000"/>
              </a:lnSpc>
              <a:buNone/>
            </a:pPr>
            <a:r>
              <a:rPr lang="en-US" dirty="0"/>
              <a:t>1. rules=expectations at all times</a:t>
            </a:r>
          </a:p>
          <a:p>
            <a:pPr>
              <a:lnSpc>
                <a:spcPct val="90000"/>
              </a:lnSpc>
              <a:buNone/>
            </a:pPr>
            <a:r>
              <a:rPr lang="en-US" dirty="0"/>
              <a:t>2. rules=observable</a:t>
            </a:r>
          </a:p>
          <a:p>
            <a:pPr>
              <a:lnSpc>
                <a:spcPct val="90000"/>
              </a:lnSpc>
              <a:buNone/>
            </a:pPr>
            <a:r>
              <a:rPr lang="en-US" dirty="0"/>
              <a:t>3</a:t>
            </a:r>
            <a:r>
              <a:rPr lang="en-US" dirty="0" smtClean="0"/>
              <a:t>. rules=no </a:t>
            </a:r>
            <a:r>
              <a:rPr lang="en-US" dirty="0"/>
              <a:t>more than 6</a:t>
            </a:r>
          </a:p>
          <a:p>
            <a:pPr>
              <a:lnSpc>
                <a:spcPct val="90000"/>
              </a:lnSpc>
              <a:buNone/>
            </a:pPr>
            <a:r>
              <a:rPr lang="en-US" dirty="0"/>
              <a:t>4. rules=clear and easy </a:t>
            </a:r>
          </a:p>
          <a:p>
            <a:pPr>
              <a:lnSpc>
                <a:spcPct val="90000"/>
              </a:lnSpc>
              <a:buNone/>
            </a:pPr>
            <a:r>
              <a:rPr lang="en-US" dirty="0"/>
              <a:t>5. rules=</a:t>
            </a:r>
            <a:r>
              <a:rPr lang="en-US" dirty="0" err="1"/>
              <a:t>behaviour</a:t>
            </a:r>
            <a:r>
              <a:rPr lang="en-US" dirty="0"/>
              <a:t> only not academic</a:t>
            </a:r>
          </a:p>
          <a:p>
            <a:pPr>
              <a:lnSpc>
                <a:spcPct val="90000"/>
              </a:lnSpc>
              <a:buNone/>
            </a:pPr>
            <a:r>
              <a:rPr lang="en-US" dirty="0"/>
              <a:t>6</a:t>
            </a:r>
            <a:r>
              <a:rPr lang="en-US" dirty="0" smtClean="0"/>
              <a:t>. rules=student </a:t>
            </a:r>
            <a:r>
              <a:rPr lang="en-US" dirty="0"/>
              <a:t>involvement</a:t>
            </a: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Think Pair Share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Discuss and record 6 rules that you would expect children to follow in your classroom</a:t>
            </a:r>
          </a:p>
          <a:p>
            <a:r>
              <a:rPr lang="en-AU" dirty="0" smtClean="0"/>
              <a:t>Decide on what values would underpin these rules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7504-DEED-44A8-B710-C49CF9B23D3A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ASSERTIVE DISCIPLINE</a:t>
            </a:r>
            <a:br>
              <a:rPr lang="en-GB" dirty="0"/>
            </a:br>
            <a:r>
              <a:rPr lang="en-GB" dirty="0"/>
              <a:t>Theory into Practice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331640" y="1556792"/>
            <a:ext cx="7313612" cy="4114800"/>
          </a:xfrm>
        </p:spPr>
        <p:txBody>
          <a:bodyPr/>
          <a:lstStyle/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n-GB" dirty="0"/>
              <a:t>Example</a:t>
            </a:r>
            <a:r>
              <a:rPr lang="en-GB" dirty="0" smtClean="0"/>
              <a:t>:-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n-GB" dirty="0" smtClean="0"/>
              <a:t>	Keep hands, feet and other objects to </a:t>
            </a:r>
            <a:r>
              <a:rPr lang="en-GB" dirty="0" smtClean="0"/>
              <a:t>yourself – </a:t>
            </a:r>
            <a:r>
              <a:rPr lang="en-GB" dirty="0" smtClean="0">
                <a:solidFill>
                  <a:srgbClr val="FF0000"/>
                </a:solidFill>
              </a:rPr>
              <a:t>respect / trust</a:t>
            </a:r>
            <a:endParaRPr lang="en-GB" dirty="0" smtClean="0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n-GB" dirty="0" smtClean="0"/>
              <a:t>	Complete all tasks on </a:t>
            </a:r>
            <a:r>
              <a:rPr lang="en-GB" dirty="0" smtClean="0"/>
              <a:t>time –</a:t>
            </a:r>
            <a:r>
              <a:rPr lang="en-GB" dirty="0" smtClean="0">
                <a:solidFill>
                  <a:srgbClr val="FF0000"/>
                </a:solidFill>
              </a:rPr>
              <a:t> responsibility</a:t>
            </a:r>
            <a:endParaRPr lang="en-GB" dirty="0"/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n-GB" dirty="0" smtClean="0"/>
              <a:t>	Raise your hand and wait to be recognised before </a:t>
            </a:r>
            <a:r>
              <a:rPr lang="en-GB" dirty="0" smtClean="0"/>
              <a:t>talking –</a:t>
            </a:r>
            <a:r>
              <a:rPr lang="en-GB" dirty="0" smtClean="0">
                <a:solidFill>
                  <a:srgbClr val="FF0000"/>
                </a:solidFill>
              </a:rPr>
              <a:t>respect/ </a:t>
            </a:r>
          </a:p>
          <a:p>
            <a:pPr marL="533400" indent="-533400">
              <a:lnSpc>
                <a:spcPct val="90000"/>
              </a:lnSpc>
              <a:buFont typeface="Wingdings" pitchFamily="2" charset="2"/>
              <a:buNone/>
            </a:pPr>
            <a:r>
              <a:rPr lang="en-GB" dirty="0" smtClean="0">
                <a:solidFill>
                  <a:srgbClr val="FF0000"/>
                </a:solidFill>
              </a:rPr>
              <a:t>	</a:t>
            </a:r>
            <a:r>
              <a:rPr lang="en-GB" dirty="0" smtClean="0">
                <a:solidFill>
                  <a:srgbClr val="FF0000"/>
                </a:solidFill>
              </a:rPr>
              <a:t>fairness</a:t>
            </a:r>
            <a:endParaRPr lang="en-GB" dirty="0"/>
          </a:p>
        </p:txBody>
      </p:sp>
    </p:spTree>
  </p:cSld>
  <p:clrMapOvr>
    <a:masterClrMapping/>
  </p:clrMapOvr>
  <p:transition>
    <p:wipe dir="d"/>
  </p:transition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ASSERTIVE DISCIPLINE</a:t>
            </a:r>
            <a:br>
              <a:rPr lang="en-GB" dirty="0"/>
            </a:br>
            <a:r>
              <a:rPr lang="en-GB" dirty="0"/>
              <a:t>Theory into Practice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403648" y="1700808"/>
            <a:ext cx="7162800" cy="49530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 b="1" dirty="0"/>
              <a:t>Positive </a:t>
            </a:r>
            <a:r>
              <a:rPr lang="en-GB" sz="2400" b="1" dirty="0" smtClean="0"/>
              <a:t>Recognition - Rewards</a:t>
            </a:r>
            <a:r>
              <a:rPr lang="en-GB" sz="2400" b="1" dirty="0"/>
              <a:t/>
            </a:r>
            <a:br>
              <a:rPr lang="en-GB" sz="2400" b="1" dirty="0"/>
            </a:b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/>
              <a:t>Praise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Non-verbal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Verbal</a:t>
            </a:r>
            <a:br>
              <a:rPr lang="en-GB" sz="2000" dirty="0"/>
            </a:b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400" dirty="0"/>
              <a:t>Tangible rewards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Individual / behaviour certificates etc.</a:t>
            </a:r>
          </a:p>
          <a:p>
            <a:pPr lvl="1">
              <a:lnSpc>
                <a:spcPct val="90000"/>
              </a:lnSpc>
            </a:pPr>
            <a:r>
              <a:rPr lang="en-GB" sz="2000" dirty="0"/>
              <a:t>Class Wide Rewards</a:t>
            </a:r>
            <a:br>
              <a:rPr lang="en-GB" sz="2000" dirty="0"/>
            </a:br>
            <a:endParaRPr lang="en-GB" sz="2000" dirty="0"/>
          </a:p>
          <a:p>
            <a:pPr>
              <a:lnSpc>
                <a:spcPct val="90000"/>
              </a:lnSpc>
            </a:pPr>
            <a:r>
              <a:rPr lang="en-GB" sz="2400" dirty="0"/>
              <a:t>Special privileges </a:t>
            </a:r>
            <a:br>
              <a:rPr lang="en-GB" sz="2400" dirty="0"/>
            </a:br>
            <a:endParaRPr lang="en-GB" sz="2400" dirty="0"/>
          </a:p>
          <a:p>
            <a:pPr>
              <a:lnSpc>
                <a:spcPct val="90000"/>
              </a:lnSpc>
            </a:pPr>
            <a:r>
              <a:rPr lang="en-GB" sz="2400" dirty="0"/>
              <a:t>Positive notes home</a:t>
            </a:r>
          </a:p>
        </p:txBody>
      </p:sp>
      <p:pic>
        <p:nvPicPr>
          <p:cNvPr id="1029" name="Picture 5" descr="C:\Program Files\Microsoft Office\Clipart\Popular\clap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304800"/>
            <a:ext cx="1146175" cy="129540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1026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679103"/>
          </a:xfrm>
        </p:spPr>
        <p:txBody>
          <a:bodyPr/>
          <a:lstStyle/>
          <a:p>
            <a:r>
              <a:rPr lang="en-GB" dirty="0"/>
              <a:t/>
            </a:r>
            <a:br>
              <a:rPr lang="en-GB" dirty="0"/>
            </a:br>
            <a:r>
              <a:rPr lang="en-GB" dirty="0"/>
              <a:t>Theory into Practice</a:t>
            </a:r>
          </a:p>
        </p:txBody>
      </p:sp>
      <p:sp>
        <p:nvSpPr>
          <p:cNvPr id="18435" name="Rectangle 1027"/>
          <p:cNvSpPr>
            <a:spLocks noGrp="1" noChangeArrowheads="1"/>
          </p:cNvSpPr>
          <p:nvPr>
            <p:ph type="body" idx="1"/>
          </p:nvPr>
        </p:nvSpPr>
        <p:spPr>
          <a:xfrm>
            <a:off x="457200" y="1066800"/>
            <a:ext cx="80772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2400" i="1" dirty="0" smtClean="0">
                <a:latin typeface="Times New Roman" pitchFamily="18" charset="0"/>
              </a:rPr>
              <a:t>(After giving clear </a:t>
            </a:r>
            <a:r>
              <a:rPr lang="en-GB" sz="2400" i="1" dirty="0">
                <a:latin typeface="Times New Roman" pitchFamily="18" charset="0"/>
              </a:rPr>
              <a:t>a</a:t>
            </a:r>
            <a:r>
              <a:rPr lang="en-GB" sz="2400" i="1" dirty="0" smtClean="0">
                <a:latin typeface="Times New Roman" pitchFamily="18" charset="0"/>
              </a:rPr>
              <a:t>ctivity </a:t>
            </a:r>
            <a:r>
              <a:rPr lang="en-GB" sz="2400" i="1" dirty="0">
                <a:latin typeface="Times New Roman" pitchFamily="18" charset="0"/>
              </a:rPr>
              <a:t>d</a:t>
            </a:r>
            <a:r>
              <a:rPr lang="en-GB" sz="2400" i="1" dirty="0" smtClean="0">
                <a:latin typeface="Times New Roman" pitchFamily="18" charset="0"/>
              </a:rPr>
              <a:t>irections</a:t>
            </a:r>
            <a:r>
              <a:rPr lang="en-GB" sz="2400" i="1" dirty="0">
                <a:latin typeface="Times New Roman" pitchFamily="18" charset="0"/>
              </a:rPr>
              <a:t>)</a:t>
            </a:r>
          </a:p>
          <a:p>
            <a:pPr>
              <a:lnSpc>
                <a:spcPct val="160000"/>
              </a:lnSpc>
            </a:pPr>
            <a:r>
              <a:rPr lang="en-GB" dirty="0"/>
              <a:t>Consistent praise “Catch them being good”</a:t>
            </a:r>
          </a:p>
          <a:p>
            <a:pPr>
              <a:lnSpc>
                <a:spcPct val="160000"/>
              </a:lnSpc>
            </a:pPr>
            <a:r>
              <a:rPr lang="en-GB" dirty="0"/>
              <a:t>Effective praise is personal</a:t>
            </a:r>
          </a:p>
          <a:p>
            <a:pPr>
              <a:lnSpc>
                <a:spcPct val="160000"/>
              </a:lnSpc>
            </a:pPr>
            <a:r>
              <a:rPr lang="en-GB" dirty="0"/>
              <a:t>It is specific and descriptive </a:t>
            </a:r>
          </a:p>
          <a:p>
            <a:pPr>
              <a:lnSpc>
                <a:spcPct val="160000"/>
              </a:lnSpc>
            </a:pPr>
            <a:r>
              <a:rPr lang="en-GB" dirty="0"/>
              <a:t>It must be genuine</a:t>
            </a:r>
          </a:p>
          <a:p>
            <a:pPr>
              <a:lnSpc>
                <a:spcPct val="160000"/>
              </a:lnSpc>
            </a:pPr>
            <a:r>
              <a:rPr lang="en-GB" dirty="0"/>
              <a:t>Effective praise is age-appropriate</a:t>
            </a:r>
          </a:p>
        </p:txBody>
      </p:sp>
    </p:spTree>
  </p:cSld>
  <p:clrMapOvr>
    <a:masterClrMapping/>
  </p:clrMapOvr>
  <p:transition>
    <p:wipe dir="d"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940AC2-8295-4CCD-B0D1-FE805091F654}" type="slidenum">
              <a:rPr lang="en-US"/>
              <a:pPr/>
              <a:t>19</a:t>
            </a:fld>
            <a:endParaRPr 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AU" sz="3200" dirty="0"/>
              <a:t>Implement a system of positive </a:t>
            </a:r>
            <a:r>
              <a:rPr lang="en-AU" sz="3200" dirty="0" smtClean="0"/>
              <a:t>consequences</a:t>
            </a:r>
            <a:endParaRPr lang="en-US" sz="3200" dirty="0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Jar of marbles</a:t>
            </a:r>
          </a:p>
          <a:p>
            <a:r>
              <a:rPr lang="en-AU" dirty="0"/>
              <a:t>Ideas:</a:t>
            </a:r>
          </a:p>
          <a:p>
            <a:pPr lvl="2"/>
            <a:r>
              <a:rPr lang="en-AU" dirty="0"/>
              <a:t>Personal </a:t>
            </a:r>
            <a:r>
              <a:rPr lang="en-AU" dirty="0" smtClean="0"/>
              <a:t>attention by the teacher</a:t>
            </a:r>
            <a:endParaRPr lang="en-AU" dirty="0"/>
          </a:p>
          <a:p>
            <a:pPr lvl="2"/>
            <a:r>
              <a:rPr lang="en-AU" dirty="0"/>
              <a:t>Positive parent contact</a:t>
            </a:r>
          </a:p>
          <a:p>
            <a:pPr lvl="2"/>
            <a:r>
              <a:rPr lang="en-AU" dirty="0"/>
              <a:t>Special privileges</a:t>
            </a:r>
          </a:p>
          <a:p>
            <a:pPr lvl="2"/>
            <a:r>
              <a:rPr lang="en-AU" dirty="0"/>
              <a:t>Material rewards</a:t>
            </a:r>
          </a:p>
          <a:p>
            <a:pPr lvl="2"/>
            <a:r>
              <a:rPr lang="en-AU" dirty="0"/>
              <a:t>Home rewards</a:t>
            </a:r>
          </a:p>
          <a:p>
            <a:pPr lvl="2"/>
            <a:r>
              <a:rPr lang="en-AU" dirty="0"/>
              <a:t>Group rewards</a:t>
            </a:r>
          </a:p>
          <a:p>
            <a:pPr lvl="2"/>
            <a:r>
              <a:rPr lang="en-AU" dirty="0" smtClean="0"/>
              <a:t>Awards – plaques, trophies, certificates</a:t>
            </a:r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10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06EDC49F-131B-4019-BCDC-05147995E271}" type="slidenum">
              <a:rPr lang="en-US"/>
              <a:pPr/>
              <a:t>2</a:t>
            </a:fld>
            <a:endParaRPr 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 sz="3600">
                <a:latin typeface="Comic Sans MS" pitchFamily="66" charset="0"/>
              </a:rPr>
              <a:t/>
            </a:r>
            <a:br>
              <a:rPr lang="en-AU" sz="3600">
                <a:latin typeface="Comic Sans MS" pitchFamily="66" charset="0"/>
              </a:rPr>
            </a:br>
            <a:r>
              <a:rPr lang="en-AU" sz="3600">
                <a:latin typeface="Comic Sans MS" pitchFamily="66" charset="0"/>
              </a:rPr>
              <a:t/>
            </a:r>
            <a:br>
              <a:rPr lang="en-AU" sz="3600">
                <a:latin typeface="Comic Sans MS" pitchFamily="66" charset="0"/>
              </a:rPr>
            </a:br>
            <a:r>
              <a:rPr lang="en-AU" sz="3600">
                <a:solidFill>
                  <a:srgbClr val="FF0000"/>
                </a:solidFill>
                <a:latin typeface="Comic Sans MS" pitchFamily="66" charset="0"/>
              </a:rPr>
              <a:t>The Assertive Discipline Model by Lee Canter</a:t>
            </a:r>
            <a:br>
              <a:rPr lang="en-AU" sz="3600">
                <a:solidFill>
                  <a:srgbClr val="FF0000"/>
                </a:solidFill>
                <a:latin typeface="Comic Sans MS" pitchFamily="66" charset="0"/>
              </a:rPr>
            </a:br>
            <a:r>
              <a:rPr lang="en-AU" sz="3600"/>
              <a:t>	</a:t>
            </a:r>
            <a:endParaRPr lang="en-US" sz="360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>
                <a:latin typeface="Comic Sans MS" pitchFamily="66" charset="0"/>
              </a:rPr>
              <a:t>Week Four</a:t>
            </a:r>
          </a:p>
          <a:p>
            <a:r>
              <a:rPr lang="en-AU">
                <a:latin typeface="Comic Sans MS" pitchFamily="66" charset="0"/>
              </a:rPr>
              <a:t>Text:  Chapter Four</a:t>
            </a:r>
          </a:p>
          <a:p>
            <a:endParaRPr lang="en-US">
              <a:latin typeface="Comic Sans MS" pitchFamily="66" charset="0"/>
            </a:endParaRPr>
          </a:p>
        </p:txBody>
      </p:sp>
      <p:pic>
        <p:nvPicPr>
          <p:cNvPr id="2054" name="Picture 6" descr="sbPuzzle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725" y="3357563"/>
            <a:ext cx="3324225" cy="3067050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ASSERTIVE DISCIPLINE</a:t>
            </a:r>
            <a:br>
              <a:rPr lang="en-GB" dirty="0"/>
            </a:br>
            <a:r>
              <a:rPr lang="en-GB" dirty="0"/>
              <a:t>Theory into Practice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GB" sz="2400" dirty="0" smtClean="0"/>
              <a:t>CONSEQUENCES</a:t>
            </a:r>
            <a:endParaRPr lang="en-GB" sz="2400" dirty="0"/>
          </a:p>
          <a:p>
            <a:r>
              <a:rPr lang="en-GB" sz="2400" dirty="0"/>
              <a:t>Children deserve structure</a:t>
            </a:r>
          </a:p>
          <a:p>
            <a:r>
              <a:rPr lang="en-GB" sz="2400" dirty="0"/>
              <a:t>Children deserve  limits</a:t>
            </a:r>
          </a:p>
          <a:p>
            <a:pPr lvl="1"/>
            <a:r>
              <a:rPr lang="en-GB" sz="2000" dirty="0"/>
              <a:t>must be something that children do not like but never physically or psychologically harmful</a:t>
            </a:r>
          </a:p>
          <a:p>
            <a:pPr lvl="1"/>
            <a:r>
              <a:rPr lang="en-GB" sz="2000" dirty="0"/>
              <a:t>are a </a:t>
            </a:r>
            <a:r>
              <a:rPr lang="en-GB" sz="2000" b="1" dirty="0"/>
              <a:t>CHOICE</a:t>
            </a:r>
          </a:p>
          <a:p>
            <a:pPr lvl="1"/>
            <a:r>
              <a:rPr lang="en-GB" sz="2000" dirty="0"/>
              <a:t>do not have to be severe to be effective</a:t>
            </a:r>
          </a:p>
          <a:p>
            <a:pPr lvl="1"/>
            <a:r>
              <a:rPr lang="en-GB" sz="2000" dirty="0"/>
              <a:t>easy for you to implement</a:t>
            </a:r>
          </a:p>
          <a:p>
            <a:pPr lvl="1"/>
            <a:r>
              <a:rPr lang="en-GB" sz="2000" dirty="0"/>
              <a:t>must be appropriate for your pupils</a:t>
            </a:r>
          </a:p>
          <a:p>
            <a:pPr lvl="1"/>
            <a:endParaRPr lang="en-GB" sz="2000" dirty="0"/>
          </a:p>
        </p:txBody>
      </p:sp>
    </p:spTree>
  </p:cSld>
  <p:clrMapOvr>
    <a:masterClrMapping/>
  </p:clrMapOvr>
  <p:transition>
    <p:wipe dir="d"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0A1857-AC8D-4884-9A4A-44D2A7623326}" type="slidenum">
              <a:rPr lang="en-US"/>
              <a:pPr/>
              <a:t>21</a:t>
            </a:fld>
            <a:endParaRPr 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Disruptive and non-disruptive</a:t>
            </a:r>
            <a:endParaRPr lang="en-US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When applying negative consequences, separate these two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Someone staring out the window, or off task, is entirely different to someone talking and disturbing other people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D21629-DA24-4A2C-BC65-0F42A30F6396}" type="slidenum">
              <a:rPr lang="en-US"/>
              <a:pPr/>
              <a:t>22</a:t>
            </a:fld>
            <a:endParaRPr 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AU" sz="3200" dirty="0"/>
              <a:t/>
            </a:r>
            <a:br>
              <a:rPr lang="en-AU" sz="3200" dirty="0"/>
            </a:br>
            <a:r>
              <a:rPr lang="en-AU" sz="3200" dirty="0"/>
              <a:t/>
            </a:r>
            <a:br>
              <a:rPr lang="en-AU" sz="3200" dirty="0"/>
            </a:br>
            <a:r>
              <a:rPr lang="en-AU" sz="3200" dirty="0"/>
              <a:t/>
            </a:r>
            <a:br>
              <a:rPr lang="en-AU" sz="3200" dirty="0"/>
            </a:br>
            <a:r>
              <a:rPr lang="en-AU" sz="3200" dirty="0"/>
              <a:t>Use negative consequences to enforce </a:t>
            </a:r>
            <a:r>
              <a:rPr lang="en-AU" sz="3200" dirty="0" smtClean="0"/>
              <a:t>limits</a:t>
            </a:r>
            <a:endParaRPr lang="en-US" sz="3200" dirty="0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Time out</a:t>
            </a:r>
          </a:p>
          <a:p>
            <a:r>
              <a:rPr lang="en-AU" dirty="0"/>
              <a:t>Withdrawal of privileges</a:t>
            </a:r>
          </a:p>
          <a:p>
            <a:r>
              <a:rPr lang="en-AU" dirty="0"/>
              <a:t>Detention</a:t>
            </a:r>
          </a:p>
          <a:p>
            <a:r>
              <a:rPr lang="en-AU" dirty="0"/>
              <a:t>Principal or deputy</a:t>
            </a:r>
          </a:p>
          <a:p>
            <a:r>
              <a:rPr lang="en-AU" dirty="0"/>
              <a:t>Parent contact; parents also imposing sanctions is powerful; best pre-negotiated</a:t>
            </a:r>
          </a:p>
          <a:p>
            <a:r>
              <a:rPr lang="en-AU" dirty="0"/>
              <a:t>Tape record or video </a:t>
            </a:r>
            <a:r>
              <a:rPr lang="en-AU" dirty="0" smtClean="0"/>
              <a:t>behaviour – check school privacy</a:t>
            </a:r>
            <a:endParaRPr lang="en-AU" dirty="0"/>
          </a:p>
          <a:p>
            <a:endParaRPr lang="en-US" dirty="0"/>
          </a:p>
        </p:txBody>
      </p:sp>
    </p:spTree>
  </p:cSld>
  <p:clrMapOvr>
    <a:masterClrMapping/>
  </p:clrMapOvr>
  <p:transition>
    <p:wipe dir="d"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>
          <a:xfrm>
            <a:off x="1370013" y="301625"/>
            <a:ext cx="7313612" cy="607095"/>
          </a:xfrm>
        </p:spPr>
        <p:txBody>
          <a:bodyPr/>
          <a:lstStyle/>
          <a:p>
            <a:r>
              <a:rPr lang="en-GB" dirty="0" smtClean="0"/>
              <a:t>Theory </a:t>
            </a:r>
            <a:r>
              <a:rPr lang="en-GB" dirty="0"/>
              <a:t>into Practice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1219200"/>
            <a:ext cx="8001000" cy="4495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endParaRPr lang="en-GB" sz="2800" dirty="0" smtClean="0"/>
          </a:p>
          <a:p>
            <a:pPr>
              <a:buFont typeface="Wingdings" pitchFamily="2" charset="2"/>
              <a:buNone/>
            </a:pPr>
            <a:r>
              <a:rPr lang="en-GB" sz="2800" dirty="0" smtClean="0"/>
              <a:t>Establish </a:t>
            </a:r>
            <a:r>
              <a:rPr lang="en-GB" sz="2800" dirty="0"/>
              <a:t>a Discipline </a:t>
            </a:r>
            <a:r>
              <a:rPr lang="en-GB" sz="2800" dirty="0" smtClean="0"/>
              <a:t>Hierarchy -Example</a:t>
            </a:r>
            <a:r>
              <a:rPr lang="en-GB" sz="2800" dirty="0"/>
              <a:t>:-</a:t>
            </a:r>
          </a:p>
        </p:txBody>
      </p:sp>
      <p:graphicFrame>
        <p:nvGraphicFramePr>
          <p:cNvPr id="13338" name="Group 26"/>
          <p:cNvGraphicFramePr>
            <a:graphicFrameLocks noGrp="1"/>
          </p:cNvGraphicFramePr>
          <p:nvPr/>
        </p:nvGraphicFramePr>
        <p:xfrm>
          <a:off x="1691680" y="2708920"/>
          <a:ext cx="5715000" cy="3529584"/>
        </p:xfrm>
        <a:graphic>
          <a:graphicData uri="http://schemas.openxmlformats.org/drawingml/2006/table">
            <a:tbl>
              <a:tblPr/>
              <a:tblGrid>
                <a:gridCol w="5715000"/>
              </a:tblGrid>
              <a:tr h="3352800">
                <a:tc>
                  <a:txBody>
                    <a:bodyPr/>
                    <a:lstStyle/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Warning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Name on the board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Cross next to name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Lose one minute break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Lose two minutes break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AP / Co </a:t>
                      </a:r>
                      <a:r>
                        <a:rPr kumimoji="0" lang="en-GB" sz="2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ordinator</a:t>
                      </a:r>
                      <a:endParaRPr kumimoji="0" lang="en-GB" sz="2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Contact the parents</a:t>
                      </a:r>
                    </a:p>
                    <a:p>
                      <a:pPr marL="457200" marR="0" lvl="0" indent="-45720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tx1"/>
                        </a:buClr>
                        <a:buSzPct val="75000"/>
                        <a:buFont typeface="Wingdings" pitchFamily="2" charset="2"/>
                        <a:buAutoNum type="arabicPeriod"/>
                        <a:tabLst/>
                      </a:pPr>
                      <a:r>
                        <a:rPr kumimoji="0" lang="en-GB" sz="2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Severe Consequences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folHlink"/>
                      </a:solidFill>
                      <a:prstDash val="sysDash"/>
                      <a:miter lim="800000"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folHlink"/>
                      </a:solidFill>
                      <a:prstDash val="sysDash"/>
                      <a:miter lim="800000"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folHlink"/>
                      </a:solidFill>
                      <a:prstDash val="sysDash"/>
                      <a:miter lim="800000"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folHlink"/>
                      </a:solidFill>
                      <a:prstDash val="sysDash"/>
                      <a:miter lim="800000"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>
    <p:wipe dir="d"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930E4BF-0968-4F39-8019-E4D66F015EDA}" type="slidenum">
              <a:rPr lang="en-US"/>
              <a:pPr/>
              <a:t>24</a:t>
            </a:fld>
            <a:endParaRPr 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Names on board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Common feature with AD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Not essential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Might destroy the effectiveness, or might work really well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ASSERTIVE DISCIPLINE</a:t>
            </a:r>
            <a:br>
              <a:rPr lang="en-GB"/>
            </a:br>
            <a:r>
              <a:rPr lang="en-GB"/>
              <a:t>Theory into Practice</a:t>
            </a:r>
          </a:p>
        </p:txBody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400" b="1"/>
              <a:t>IMPLEMENTING CONSEQUENCES</a:t>
            </a:r>
            <a:endParaRPr lang="en-GB" sz="2400"/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GB" sz="2400"/>
          </a:p>
          <a:p>
            <a:pPr>
              <a:lnSpc>
                <a:spcPct val="130000"/>
              </a:lnSpc>
            </a:pPr>
            <a:r>
              <a:rPr lang="en-GB" sz="2400"/>
              <a:t>Calm Assertive Statement</a:t>
            </a:r>
          </a:p>
          <a:p>
            <a:pPr>
              <a:lnSpc>
                <a:spcPct val="130000"/>
              </a:lnSpc>
            </a:pPr>
            <a:r>
              <a:rPr lang="en-GB" sz="2400"/>
              <a:t>Be consistent –provide a consequence every-time a pupil chooses to disrupt</a:t>
            </a:r>
          </a:p>
          <a:p>
            <a:pPr>
              <a:lnSpc>
                <a:spcPct val="130000"/>
              </a:lnSpc>
            </a:pPr>
            <a:r>
              <a:rPr lang="en-GB" sz="2400"/>
              <a:t>Re-focus pupils who attempt to argue with you</a:t>
            </a:r>
          </a:p>
          <a:p>
            <a:pPr>
              <a:lnSpc>
                <a:spcPct val="130000"/>
              </a:lnSpc>
            </a:pPr>
            <a:r>
              <a:rPr lang="en-GB" sz="2400"/>
              <a:t>Offer the consequence as a CHOICE</a:t>
            </a:r>
          </a:p>
          <a:p>
            <a:pPr>
              <a:lnSpc>
                <a:spcPct val="130000"/>
              </a:lnSpc>
            </a:pPr>
            <a:r>
              <a:rPr lang="en-GB" sz="2400"/>
              <a:t>Find the first opportunity to praise after child has been disruptive</a:t>
            </a:r>
          </a:p>
          <a:p>
            <a:pPr>
              <a:lnSpc>
                <a:spcPct val="90000"/>
              </a:lnSpc>
            </a:pPr>
            <a:endParaRPr lang="en-GB" sz="2400"/>
          </a:p>
        </p:txBody>
      </p:sp>
    </p:spTree>
  </p:cSld>
  <p:clrMapOvr>
    <a:masterClrMapping/>
  </p:clrMapOvr>
  <p:transition>
    <p:wipe dir="d"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F568FE-9A15-4CC5-877E-E181EF259662}" type="slidenum">
              <a:rPr lang="en-US"/>
              <a:pPr/>
              <a:t>26</a:t>
            </a:fld>
            <a:endParaRPr 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Serious offences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Wilful physical harm on another person</a:t>
            </a:r>
          </a:p>
          <a:p>
            <a:r>
              <a:rPr lang="en-AU"/>
              <a:t>Wilful destruction of property</a:t>
            </a:r>
          </a:p>
          <a:p>
            <a:r>
              <a:rPr lang="en-AU"/>
              <a:t>Wilful defiance</a:t>
            </a:r>
          </a:p>
          <a:p>
            <a:endParaRPr lang="en-AU"/>
          </a:p>
          <a:p>
            <a:pPr>
              <a:buFont typeface="Wingdings" pitchFamily="2" charset="2"/>
              <a:buNone/>
            </a:pPr>
            <a:r>
              <a:rPr lang="en-AU"/>
              <a:t>Treat these separately – not part of the regular plan.   Refer to higher authority.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980B9B9-8264-49B1-9133-7905CBB811F5}" type="slidenum">
              <a:rPr lang="en-US"/>
              <a:pPr/>
              <a:t>27</a:t>
            </a:fld>
            <a:endParaRPr 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Punishment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Provoke resistance and resentment</a:t>
            </a:r>
          </a:p>
          <a:p>
            <a:r>
              <a:rPr lang="en-AU"/>
              <a:t>Destroy relationships</a:t>
            </a:r>
          </a:p>
          <a:p>
            <a:r>
              <a:rPr lang="en-AU"/>
              <a:t>Destroy learning</a:t>
            </a:r>
          </a:p>
          <a:p>
            <a:r>
              <a:rPr lang="en-AU"/>
              <a:t>Must be time and situation effective to work, otherwise it will do more harm than good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6856CDA-DA1A-414B-B84F-705B0BF279C3}" type="slidenum">
              <a:rPr lang="en-US"/>
              <a:pPr/>
              <a:t>28</a:t>
            </a:fld>
            <a:endParaRPr 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4 steps of compliance</a:t>
            </a:r>
            <a:endParaRPr lang="en-US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Hint</a:t>
            </a:r>
          </a:p>
          <a:p>
            <a:r>
              <a:rPr lang="en-AU"/>
              <a:t>Question format</a:t>
            </a:r>
          </a:p>
          <a:p>
            <a:r>
              <a:rPr lang="en-AU"/>
              <a:t>I message</a:t>
            </a:r>
          </a:p>
          <a:p>
            <a:r>
              <a:rPr lang="en-AU"/>
              <a:t>Demand</a:t>
            </a:r>
            <a:endParaRPr lang="en-US"/>
          </a:p>
        </p:txBody>
      </p:sp>
      <p:sp>
        <p:nvSpPr>
          <p:cNvPr id="13316" name="Line 4"/>
          <p:cNvSpPr>
            <a:spLocks noChangeShapeType="1"/>
          </p:cNvSpPr>
          <p:nvPr/>
        </p:nvSpPr>
        <p:spPr bwMode="auto">
          <a:xfrm>
            <a:off x="5148263" y="2133600"/>
            <a:ext cx="0" cy="1871663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en-AU"/>
          </a:p>
        </p:txBody>
      </p:sp>
      <p:pic>
        <p:nvPicPr>
          <p:cNvPr id="13318" name="Picture 6" descr="broken-recor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163" y="2565400"/>
            <a:ext cx="3316287" cy="3316288"/>
          </a:xfrm>
          <a:prstGeom prst="rect">
            <a:avLst/>
          </a:prstGeom>
          <a:noFill/>
        </p:spPr>
      </p:pic>
      <p:sp>
        <p:nvSpPr>
          <p:cNvPr id="8" name="Rectangle 7"/>
          <p:cNvSpPr/>
          <p:nvPr/>
        </p:nvSpPr>
        <p:spPr>
          <a:xfrm>
            <a:off x="395536" y="4509120"/>
            <a:ext cx="4572000" cy="1077218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FontTx/>
              <a:buChar char="•"/>
            </a:pPr>
            <a:r>
              <a:rPr lang="en-GB" dirty="0" smtClean="0"/>
              <a:t>Use “ broken record” technique</a:t>
            </a:r>
          </a:p>
          <a:p>
            <a:pPr>
              <a:buFontTx/>
              <a:buChar char="•"/>
            </a:pPr>
            <a:r>
              <a:rPr lang="en-GB" dirty="0" smtClean="0"/>
              <a:t> Apply a consequence after giving a </a:t>
            </a:r>
          </a:p>
          <a:p>
            <a:pPr>
              <a:buFont typeface="Wingdings" pitchFamily="2" charset="2"/>
              <a:buNone/>
            </a:pPr>
            <a:r>
              <a:rPr lang="en-GB" sz="2800" dirty="0" smtClean="0"/>
              <a:t>                 “CHOICE”</a:t>
            </a:r>
            <a:endParaRPr lang="en-GB" sz="2800" dirty="0"/>
          </a:p>
        </p:txBody>
      </p:sp>
    </p:spTree>
  </p:cSld>
  <p:clrMapOvr>
    <a:masterClrMapping/>
  </p:clrMapOvr>
  <p:transition>
    <p:wipe dir="d"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40E915-BE2B-4C14-8A3D-034D107F5B05}" type="slidenum">
              <a:rPr lang="en-US"/>
              <a:pPr/>
              <a:t>29</a:t>
            </a:fld>
            <a:endParaRPr lang="en-US"/>
          </a:p>
        </p:txBody>
      </p:sp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Track misbehaviour</a:t>
            </a:r>
            <a:endParaRPr lang="en-US"/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What can the students do?</a:t>
            </a:r>
          </a:p>
          <a:p>
            <a:pPr>
              <a:lnSpc>
                <a:spcPct val="90000"/>
              </a:lnSpc>
            </a:pPr>
            <a:r>
              <a:rPr lang="en-AU"/>
              <a:t>Why?  When?   Can you prevent it?   </a:t>
            </a:r>
          </a:p>
          <a:p>
            <a:pPr>
              <a:lnSpc>
                <a:spcPct val="90000"/>
              </a:lnSpc>
            </a:pPr>
            <a:r>
              <a:rPr lang="en-AU"/>
              <a:t>“The problem that presents is never the real problem”</a:t>
            </a:r>
          </a:p>
          <a:p>
            <a:pPr>
              <a:lnSpc>
                <a:spcPct val="90000"/>
              </a:lnSpc>
            </a:pPr>
            <a:r>
              <a:rPr lang="en-AU"/>
              <a:t>Scratch beneath the surface and find out the real issues</a:t>
            </a:r>
          </a:p>
          <a:p>
            <a:pPr>
              <a:lnSpc>
                <a:spcPct val="90000"/>
              </a:lnSpc>
            </a:pPr>
            <a:r>
              <a:rPr lang="en-AU"/>
              <a:t>Don’t assume students know how to behave.  Train them, teach them, make everything very explicit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Assertive Mantra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AU" dirty="0" smtClean="0"/>
              <a:t>   </a:t>
            </a:r>
            <a:r>
              <a:rPr lang="en-AU" sz="3600" dirty="0" smtClean="0"/>
              <a:t>‘You've got to accentuate the positive</a:t>
            </a:r>
            <a:br>
              <a:rPr lang="en-AU" sz="3600" dirty="0" smtClean="0"/>
            </a:br>
            <a:r>
              <a:rPr lang="en-AU" sz="3600" dirty="0" smtClean="0"/>
              <a:t>Eliminate the negative</a:t>
            </a:r>
            <a:br>
              <a:rPr lang="en-AU" sz="3600" dirty="0" smtClean="0"/>
            </a:br>
            <a:r>
              <a:rPr lang="en-AU" sz="3600" dirty="0" smtClean="0"/>
              <a:t>And latch on to the affirmative</a:t>
            </a:r>
            <a:br>
              <a:rPr lang="en-AU" sz="3600" dirty="0" smtClean="0"/>
            </a:br>
            <a:r>
              <a:rPr lang="en-AU" sz="3600" dirty="0" smtClean="0"/>
              <a:t>Don't mess with Mister In-Between’</a:t>
            </a:r>
          </a:p>
          <a:p>
            <a:pPr>
              <a:buNone/>
            </a:pPr>
            <a:endParaRPr lang="en-AU" dirty="0" smtClean="0"/>
          </a:p>
          <a:p>
            <a:pPr>
              <a:buNone/>
            </a:pPr>
            <a:r>
              <a:rPr lang="en-AU" sz="2400" dirty="0" smtClean="0"/>
              <a:t>Words by Harold Arlen and Johnny Mercer</a:t>
            </a:r>
            <a:br>
              <a:rPr lang="en-AU" sz="2400" dirty="0" smtClean="0"/>
            </a:br>
            <a:r>
              <a:rPr lang="en-AU" dirty="0" smtClean="0"/>
              <a:t/>
            </a:r>
            <a:br>
              <a:rPr lang="en-AU" dirty="0" smtClean="0"/>
            </a:b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7504-DEED-44A8-B710-C49CF9B23D3A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6E6396-C346-4E60-B14B-B88EC208EEC1}" type="slidenum">
              <a:rPr lang="en-US"/>
              <a:pPr/>
              <a:t>30</a:t>
            </a:fld>
            <a:endParaRPr 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Demands	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Imply punishment</a:t>
            </a:r>
          </a:p>
          <a:p>
            <a:r>
              <a:rPr lang="en-AU"/>
              <a:t>Never make a threat you can’t or won’t follow through on – once your hand is played out, you lose.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ASSERTIVE DISCIPLINE</a:t>
            </a:r>
            <a:br>
              <a:rPr lang="en-GB"/>
            </a:br>
            <a:r>
              <a:rPr lang="en-GB"/>
              <a:t>Theory into Practice</a:t>
            </a: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755576" y="1844824"/>
            <a:ext cx="3886200" cy="35052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GB" sz="2000" b="1" dirty="0"/>
              <a:t>Negative Statements</a:t>
            </a:r>
            <a:endParaRPr lang="en-GB" sz="2000" dirty="0"/>
          </a:p>
          <a:p>
            <a:r>
              <a:rPr lang="en-GB" sz="2000" dirty="0"/>
              <a:t>Stop talking and get back to work</a:t>
            </a:r>
          </a:p>
          <a:p>
            <a:r>
              <a:rPr lang="en-GB" sz="2000" dirty="0"/>
              <a:t>Don’t do this.  Stop that!</a:t>
            </a:r>
          </a:p>
          <a:p>
            <a:r>
              <a:rPr lang="en-GB" sz="2000" dirty="0"/>
              <a:t>How many times have I told you?</a:t>
            </a:r>
          </a:p>
          <a:p>
            <a:r>
              <a:rPr lang="en-GB" sz="2000" dirty="0"/>
              <a:t>What are you doing?</a:t>
            </a:r>
          </a:p>
          <a:p>
            <a:r>
              <a:rPr lang="en-GB" sz="2000" dirty="0"/>
              <a:t>You, you and you, you’re not sitting properly (assembly). </a:t>
            </a:r>
          </a:p>
        </p:txBody>
      </p:sp>
      <p:sp>
        <p:nvSpPr>
          <p:cNvPr id="16388" name="Rectangle 4"/>
          <p:cNvSpPr>
            <a:spLocks noGrp="1" noChangeArrowheads="1"/>
          </p:cNvSpPr>
          <p:nvPr>
            <p:ph type="body" sz="half" idx="2"/>
          </p:nvPr>
        </p:nvSpPr>
        <p:spPr>
          <a:xfrm>
            <a:off x="4932040" y="1916832"/>
            <a:ext cx="4038600" cy="3648075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GB" sz="2000" b="1" dirty="0"/>
              <a:t>Positive Statements</a:t>
            </a:r>
            <a:endParaRPr lang="en-GB" sz="2000" dirty="0"/>
          </a:p>
          <a:p>
            <a:r>
              <a:rPr lang="en-GB" sz="2000" dirty="0"/>
              <a:t>Jenny and Danny are sitting up with their arms folded</a:t>
            </a:r>
          </a:p>
          <a:p>
            <a:r>
              <a:rPr lang="en-GB" sz="2000" dirty="0"/>
              <a:t>Stephen is lining up by the door as expected</a:t>
            </a:r>
          </a:p>
          <a:p>
            <a:r>
              <a:rPr lang="en-GB" sz="2000" dirty="0"/>
              <a:t>Jeff, thank you for having your eyes on me. Good.</a:t>
            </a:r>
          </a:p>
          <a:p>
            <a:r>
              <a:rPr lang="en-GB" sz="2000" dirty="0"/>
              <a:t>Well done the people in this  row you are sitting properly.</a:t>
            </a:r>
          </a:p>
        </p:txBody>
      </p:sp>
    </p:spTree>
  </p:cSld>
  <p:clrMapOvr>
    <a:masterClrMapping/>
  </p:clrMapOvr>
  <p:transition>
    <p:wipe dir="d"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GB" sz="2800" b="1" dirty="0" smtClean="0"/>
              <a:t>USING POSITIVE RECOGNITION TO MOTIVATE PUPILS TO BEHAVE</a:t>
            </a:r>
            <a:endParaRPr lang="en-GB" sz="2800" dirty="0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3568" y="1844824"/>
            <a:ext cx="7924800" cy="4648200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GB" sz="2400" dirty="0" smtClean="0"/>
              <a:t>Positive </a:t>
            </a:r>
            <a:r>
              <a:rPr lang="en-GB" sz="2400" dirty="0"/>
              <a:t>reminder to reinforce pupils who are not yet following directions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Use scanning and circulating techniques and recognise the appropriate behaviour as you teach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Make a goal to praise every student sometime throughout the day</a:t>
            </a:r>
          </a:p>
          <a:p>
            <a:pPr>
              <a:lnSpc>
                <a:spcPct val="120000"/>
              </a:lnSpc>
            </a:pPr>
            <a:r>
              <a:rPr lang="en-GB" sz="2400" dirty="0"/>
              <a:t>Use the class-wide recognition system to motivate your class toward a specific behavioural goal</a:t>
            </a:r>
          </a:p>
        </p:txBody>
      </p:sp>
    </p:spTree>
  </p:cSld>
  <p:clrMapOvr>
    <a:masterClrMapping/>
  </p:clrMapOvr>
  <p:transition>
    <p:wipe dir="d"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ASSERTIVE DISCIPLINE</a:t>
            </a:r>
            <a:br>
              <a:rPr lang="en-GB"/>
            </a:br>
            <a:r>
              <a:rPr lang="en-GB"/>
              <a:t>Theory into Practice</a:t>
            </a:r>
          </a:p>
        </p:txBody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09600" y="1600200"/>
            <a:ext cx="8534400" cy="5257800"/>
          </a:xfrm>
        </p:spPr>
        <p:txBody>
          <a:bodyPr/>
          <a:lstStyle/>
          <a:p>
            <a:pPr>
              <a:lnSpc>
                <a:spcPct val="90000"/>
              </a:lnSpc>
              <a:buFont typeface="Wingdings" pitchFamily="2" charset="2"/>
              <a:buNone/>
            </a:pPr>
            <a:r>
              <a:rPr lang="en-GB" sz="2000" b="1" dirty="0"/>
              <a:t>Corrective Feedback</a:t>
            </a:r>
            <a:r>
              <a:rPr lang="en-GB" sz="2000" dirty="0"/>
              <a:t>   </a:t>
            </a:r>
            <a:r>
              <a:rPr lang="en-GB" sz="2000" i="1" dirty="0">
                <a:latin typeface="Times New Roman" pitchFamily="18" charset="0"/>
              </a:rPr>
              <a:t>( What does it sound like?)</a:t>
            </a:r>
            <a:endParaRPr lang="en-GB" sz="2000" dirty="0"/>
          </a:p>
          <a:p>
            <a:pPr>
              <a:lnSpc>
                <a:spcPct val="150000"/>
              </a:lnSpc>
            </a:pPr>
            <a:r>
              <a:rPr lang="en-GB" sz="2000" dirty="0"/>
              <a:t>Karen the direction was –to work quietly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I need you to turn around and work quietly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Karen turn around or you will choose to have a </a:t>
            </a:r>
            <a:r>
              <a:rPr lang="en-GB" sz="2000" b="1" dirty="0"/>
              <a:t>Warning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I understand what you are saying but the direction is –to work quietly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The direction is – to work quietly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Karen you have chosen to lose 1 min of your break.</a:t>
            </a:r>
          </a:p>
          <a:p>
            <a:pPr>
              <a:lnSpc>
                <a:spcPct val="150000"/>
              </a:lnSpc>
            </a:pPr>
            <a:r>
              <a:rPr lang="en-GB" sz="2000" dirty="0"/>
              <a:t>That’s neat work Karen and now you’re working quietly and learning. Thank you</a:t>
            </a:r>
            <a:r>
              <a:rPr lang="en-GB" sz="2000" dirty="0" smtClean="0"/>
              <a:t>.</a:t>
            </a:r>
            <a:endParaRPr lang="en-GB" sz="2000" dirty="0"/>
          </a:p>
        </p:txBody>
      </p:sp>
    </p:spTree>
  </p:cSld>
  <p:clrMapOvr>
    <a:masterClrMapping/>
  </p:clrMapOvr>
  <p:transition>
    <p:wipe dir="d"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95BB331-3F3D-4772-B5BD-31F88D3E7C6D}" type="slidenum">
              <a:rPr lang="en-US"/>
              <a:pPr/>
              <a:t>34</a:t>
            </a:fld>
            <a:endParaRPr lang="en-US"/>
          </a:p>
        </p:txBody>
      </p:sp>
      <p:sp>
        <p:nvSpPr>
          <p:cNvPr id="419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The misconceptions of discipline by Canter</a:t>
            </a:r>
          </a:p>
        </p:txBody>
      </p:sp>
      <p:sp>
        <p:nvSpPr>
          <p:cNvPr id="419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500"/>
              <a:t>Teachers are afraid to assert their rights and punish due to a belief that discipline will affect students (see Glasser, Skinner and Dreikurs).</a:t>
            </a:r>
          </a:p>
          <a:p>
            <a:pPr>
              <a:lnSpc>
                <a:spcPct val="80000"/>
              </a:lnSpc>
            </a:pPr>
            <a:r>
              <a:rPr lang="en-US" sz="2500"/>
              <a:t>Discipline will cause emotional distress</a:t>
            </a:r>
          </a:p>
          <a:p>
            <a:pPr>
              <a:lnSpc>
                <a:spcPct val="80000"/>
              </a:lnSpc>
            </a:pPr>
            <a:r>
              <a:rPr lang="en-US" sz="2500"/>
              <a:t>Think of the student’s needs first, and not the needs of the teacher</a:t>
            </a:r>
          </a:p>
          <a:p>
            <a:pPr>
              <a:lnSpc>
                <a:spcPct val="80000"/>
              </a:lnSpc>
            </a:pPr>
            <a:r>
              <a:rPr lang="en-US" sz="2500"/>
              <a:t>Discipline will cause psychological harm</a:t>
            </a:r>
          </a:p>
          <a:p>
            <a:pPr>
              <a:lnSpc>
                <a:spcPct val="80000"/>
              </a:lnSpc>
            </a:pPr>
            <a:r>
              <a:rPr lang="en-US" sz="2500"/>
              <a:t>Misbehaviour is origin based, which a teacher can do nothing about</a:t>
            </a:r>
          </a:p>
          <a:p>
            <a:pPr>
              <a:lnSpc>
                <a:spcPct val="80000"/>
              </a:lnSpc>
            </a:pPr>
            <a:r>
              <a:rPr lang="en-US" sz="2500"/>
              <a:t>Good teachers don’t need help</a:t>
            </a:r>
          </a:p>
          <a:p>
            <a:pPr>
              <a:lnSpc>
                <a:spcPct val="80000"/>
              </a:lnSpc>
            </a:pPr>
            <a:endParaRPr lang="en-US" sz="250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B49722-268C-4F89-BABD-055613C176E7}" type="slidenum">
              <a:rPr lang="en-US"/>
              <a:pPr/>
              <a:t>35</a:t>
            </a:fld>
            <a:endParaRPr 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AU" sz="3200"/>
              <a:t>Teachers respond to students in three ways:	</a:t>
            </a:r>
            <a:endParaRPr lang="en-US" sz="3200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b="1"/>
              <a:t>Non assertive</a:t>
            </a:r>
            <a:r>
              <a:rPr lang="en-AU"/>
              <a:t> (‘please stop talking’)</a:t>
            </a:r>
          </a:p>
          <a:p>
            <a:endParaRPr lang="en-AU"/>
          </a:p>
          <a:p>
            <a:r>
              <a:rPr lang="en-AU" b="1"/>
              <a:t>Hostile</a:t>
            </a:r>
            <a:r>
              <a:rPr lang="en-AU"/>
              <a:t> (‘stop that now or you will regret it’)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 b="1"/>
              <a:t>Assertive</a:t>
            </a:r>
            <a:r>
              <a:rPr lang="en-AU"/>
              <a:t> </a:t>
            </a:r>
            <a:endParaRPr lang="en-US"/>
          </a:p>
        </p:txBody>
      </p:sp>
      <p:pic>
        <p:nvPicPr>
          <p:cNvPr id="3077" name="Picture 5" descr="Caregiver Certificat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4076700"/>
            <a:ext cx="2047875" cy="2143125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A3B0E8-D7A9-4F78-8D83-C4C7DEBEC6A0}" type="slidenum">
              <a:rPr lang="en-US"/>
              <a:pPr/>
              <a:t>36</a:t>
            </a:fld>
            <a:endParaRPr 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Separate those two words	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Aggressive and Assertive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Aggressive – hostile, rude, confrontational, </a:t>
            </a:r>
            <a:r>
              <a:rPr lang="en-AU" i="1"/>
              <a:t>you</a:t>
            </a:r>
            <a:r>
              <a:rPr lang="en-AU"/>
              <a:t> messages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Assertive – honest, direct, confronting, </a:t>
            </a:r>
            <a:r>
              <a:rPr lang="en-AU" i="1"/>
              <a:t>I </a:t>
            </a:r>
            <a:r>
              <a:rPr lang="en-AU"/>
              <a:t>messages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6DE8719-66AD-49F9-A9DB-A9CC21927675}" type="slidenum">
              <a:rPr lang="en-US"/>
              <a:pPr/>
              <a:t>37</a:t>
            </a:fld>
            <a:endParaRPr 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 assertive teacher is able to: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Identify and verbalise wants and feelings</a:t>
            </a:r>
          </a:p>
          <a:p>
            <a:pPr>
              <a:lnSpc>
                <a:spcPct val="90000"/>
              </a:lnSpc>
            </a:pPr>
            <a:r>
              <a:rPr lang="en-AU"/>
              <a:t>Verbalise those</a:t>
            </a:r>
          </a:p>
          <a:p>
            <a:pPr>
              <a:lnSpc>
                <a:spcPct val="90000"/>
              </a:lnSpc>
            </a:pPr>
            <a:r>
              <a:rPr lang="en-AU"/>
              <a:t>Persist when necessary</a:t>
            </a:r>
          </a:p>
          <a:p>
            <a:pPr>
              <a:lnSpc>
                <a:spcPct val="90000"/>
              </a:lnSpc>
            </a:pPr>
            <a:r>
              <a:rPr lang="en-AU"/>
              <a:t>Use a firm tone of voice</a:t>
            </a:r>
          </a:p>
          <a:p>
            <a:pPr>
              <a:lnSpc>
                <a:spcPct val="90000"/>
              </a:lnSpc>
            </a:pPr>
            <a:r>
              <a:rPr lang="en-AU"/>
              <a:t>Maintain eye contact</a:t>
            </a:r>
          </a:p>
          <a:p>
            <a:pPr>
              <a:lnSpc>
                <a:spcPct val="90000"/>
              </a:lnSpc>
            </a:pPr>
            <a:r>
              <a:rPr lang="en-AU"/>
              <a:t>Match non-verbal to verbal</a:t>
            </a:r>
          </a:p>
          <a:p>
            <a:pPr>
              <a:lnSpc>
                <a:spcPct val="90000"/>
              </a:lnSpc>
            </a:pPr>
            <a:r>
              <a:rPr lang="en-AU"/>
              <a:t>Insist on personal rights</a:t>
            </a:r>
          </a:p>
          <a:p>
            <a:pPr>
              <a:lnSpc>
                <a:spcPct val="90000"/>
              </a:lnSpc>
            </a:pP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20A54F-4933-4F1D-942F-2B625FFD5BB8}" type="slidenum">
              <a:rPr lang="en-US"/>
              <a:pPr/>
              <a:t>38</a:t>
            </a:fld>
            <a:endParaRPr lang="en-US"/>
          </a:p>
        </p:txBody>
      </p:sp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Voice</a:t>
            </a:r>
            <a:endParaRPr lang="en-US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Firm</a:t>
            </a:r>
          </a:p>
          <a:p>
            <a:r>
              <a:rPr lang="en-AU"/>
              <a:t>Direct</a:t>
            </a:r>
          </a:p>
          <a:p>
            <a:r>
              <a:rPr lang="en-AU"/>
              <a:t>Never harsh, never scream</a:t>
            </a:r>
          </a:p>
          <a:p>
            <a:r>
              <a:rPr lang="en-AU"/>
              <a:t>Never sarcasm, never intimidating</a:t>
            </a:r>
          </a:p>
          <a:p>
            <a:r>
              <a:rPr lang="en-AU"/>
              <a:t>Maintain eye contact – children depend on this to process language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FEDC0ED-168F-402B-B9B6-2A3279099FD0}" type="slidenum">
              <a:rPr lang="en-US"/>
              <a:pPr/>
              <a:t>39</a:t>
            </a:fld>
            <a:endParaRPr lang="en-US" dirty="0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marL="838200" indent="-838200"/>
            <a:r>
              <a:rPr lang="en-AU" sz="3200" dirty="0"/>
              <a:t/>
            </a:r>
            <a:br>
              <a:rPr lang="en-AU" sz="3200" dirty="0"/>
            </a:br>
            <a:r>
              <a:rPr lang="en-AU" sz="3200" dirty="0"/>
              <a:t/>
            </a:r>
            <a:br>
              <a:rPr lang="en-AU" sz="3200" dirty="0"/>
            </a:br>
            <a:r>
              <a:rPr lang="en-AU" sz="3200" dirty="0"/>
              <a:t>Create positive student-teacher </a:t>
            </a:r>
            <a:r>
              <a:rPr lang="en-AU" sz="3200" dirty="0" smtClean="0"/>
              <a:t>relationships</a:t>
            </a:r>
            <a:endParaRPr lang="en-US" sz="3200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None/>
            </a:pPr>
            <a:endParaRPr lang="en-AU" sz="2500" dirty="0"/>
          </a:p>
          <a:p>
            <a:r>
              <a:rPr lang="en-AU" sz="2500" dirty="0"/>
              <a:t>Relationships are the critical aspect of teaching and classroom management</a:t>
            </a:r>
          </a:p>
          <a:p>
            <a:r>
              <a:rPr lang="en-AU" sz="2500" dirty="0"/>
              <a:t>Nothing will work without positive relationships</a:t>
            </a:r>
          </a:p>
          <a:p>
            <a:r>
              <a:rPr lang="en-AU" sz="2500" dirty="0"/>
              <a:t>Teachers must model trust, respect, courtesy, value learning</a:t>
            </a:r>
          </a:p>
          <a:p>
            <a:r>
              <a:rPr lang="en-AU" sz="2500" dirty="0"/>
              <a:t>Effective teachers know their students as individuals</a:t>
            </a:r>
            <a:endParaRPr lang="en-US" sz="25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Assertive Discipline – Key points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03648" y="1700808"/>
            <a:ext cx="7313612" cy="4114800"/>
          </a:xfrm>
        </p:spPr>
        <p:txBody>
          <a:bodyPr/>
          <a:lstStyle/>
          <a:p>
            <a:r>
              <a:rPr lang="en-AU" dirty="0" smtClean="0"/>
              <a:t>Teacher has a right and a duty to enforce order – teaching and learning can take place</a:t>
            </a:r>
          </a:p>
          <a:p>
            <a:r>
              <a:rPr lang="en-AU" dirty="0" smtClean="0"/>
              <a:t>Warm relationships = student co operation</a:t>
            </a:r>
          </a:p>
          <a:p>
            <a:r>
              <a:rPr lang="en-AU" dirty="0" smtClean="0"/>
              <a:t>Rules need to be taught</a:t>
            </a:r>
          </a:p>
          <a:p>
            <a:r>
              <a:rPr lang="en-AU" dirty="0" smtClean="0"/>
              <a:t>Positive recognition and rewards</a:t>
            </a:r>
          </a:p>
          <a:p>
            <a:r>
              <a:rPr lang="en-AU" dirty="0" smtClean="0"/>
              <a:t>Consequences increase in severity for repeated disruptions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16216" y="6309320"/>
            <a:ext cx="2133600" cy="457200"/>
          </a:xfrm>
        </p:spPr>
        <p:txBody>
          <a:bodyPr/>
          <a:lstStyle/>
          <a:p>
            <a:fld id="{A7B27504-DEED-44A8-B710-C49CF9B23D3A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BEF138-59B1-4A50-BEA3-1CFA870E8A8E}" type="slidenum">
              <a:rPr lang="en-US"/>
              <a:pPr/>
              <a:t>40</a:t>
            </a:fld>
            <a:endParaRPr lang="en-US" dirty="0"/>
          </a:p>
        </p:txBody>
      </p:sp>
      <p:sp>
        <p:nvSpPr>
          <p:cNvPr id="430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200"/>
              <a:t>How to create a positive teacher – student relationship</a:t>
            </a:r>
          </a:p>
        </p:txBody>
      </p:sp>
      <p:sp>
        <p:nvSpPr>
          <p:cNvPr id="430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 dirty="0">
                <a:solidFill>
                  <a:srgbClr val="0000FF"/>
                </a:solidFill>
                <a:latin typeface="Comic Sans MS" pitchFamily="66" charset="0"/>
              </a:rPr>
              <a:t>Canter suggests the following</a:t>
            </a:r>
            <a:r>
              <a:rPr lang="en-US" dirty="0"/>
              <a:t>:</a:t>
            </a:r>
          </a:p>
          <a:p>
            <a:r>
              <a:rPr lang="en-US" dirty="0"/>
              <a:t>Making an </a:t>
            </a:r>
            <a:r>
              <a:rPr lang="en-US" u="sng" dirty="0"/>
              <a:t>inventory</a:t>
            </a:r>
            <a:r>
              <a:rPr lang="en-US" dirty="0"/>
              <a:t> of student interests the first week of school</a:t>
            </a:r>
          </a:p>
          <a:p>
            <a:r>
              <a:rPr lang="en-US" u="sng" dirty="0"/>
              <a:t>Greeting</a:t>
            </a:r>
            <a:r>
              <a:rPr lang="en-US" dirty="0"/>
              <a:t> students at the door</a:t>
            </a:r>
          </a:p>
          <a:p>
            <a:r>
              <a:rPr lang="en-US" dirty="0"/>
              <a:t>Spending </a:t>
            </a:r>
            <a:r>
              <a:rPr lang="en-US" u="sng" dirty="0"/>
              <a:t>time</a:t>
            </a:r>
            <a:r>
              <a:rPr lang="en-US" dirty="0"/>
              <a:t> with individuals</a:t>
            </a:r>
          </a:p>
          <a:p>
            <a:r>
              <a:rPr lang="en-US" u="sng" dirty="0"/>
              <a:t>Visiting</a:t>
            </a:r>
            <a:r>
              <a:rPr lang="en-US" dirty="0"/>
              <a:t> students at </a:t>
            </a:r>
            <a:r>
              <a:rPr lang="en-US" dirty="0" smtClean="0"/>
              <a:t>home ?</a:t>
            </a:r>
            <a:endParaRPr lang="en-US" dirty="0"/>
          </a:p>
          <a:p>
            <a:r>
              <a:rPr lang="en-US" u="sng" dirty="0"/>
              <a:t>Telephoning</a:t>
            </a:r>
            <a:r>
              <a:rPr lang="en-US" dirty="0"/>
              <a:t> students after a bad or good day or  a sick </a:t>
            </a:r>
            <a:r>
              <a:rPr lang="en-US" dirty="0" smtClean="0"/>
              <a:t>day ?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E4680B1-5EC0-4E1C-A828-9E0C4F0E0483}" type="slidenum">
              <a:rPr lang="en-US"/>
              <a:pPr/>
              <a:t>41</a:t>
            </a:fld>
            <a:endParaRPr 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Individuals</a:t>
            </a:r>
            <a:endParaRPr lang="en-US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endParaRPr lang="en-AU" dirty="0"/>
          </a:p>
          <a:p>
            <a:pPr>
              <a:lnSpc>
                <a:spcPct val="90000"/>
              </a:lnSpc>
            </a:pPr>
            <a:r>
              <a:rPr lang="en-AU" dirty="0"/>
              <a:t>Know what kids like/dislike, what motivates and interests them, about their background</a:t>
            </a:r>
          </a:p>
          <a:p>
            <a:pPr>
              <a:lnSpc>
                <a:spcPct val="90000"/>
              </a:lnSpc>
            </a:pPr>
            <a:r>
              <a:rPr lang="en-AU" dirty="0"/>
              <a:t>A wink, a frown, a ‘thumbs up’ can be all that’s needed if you have a good teacher-student relationship</a:t>
            </a:r>
          </a:p>
          <a:p>
            <a:pPr>
              <a:lnSpc>
                <a:spcPct val="90000"/>
              </a:lnSpc>
            </a:pPr>
            <a:r>
              <a:rPr lang="en-AU" dirty="0"/>
              <a:t>“Knee to knee” conversations can be so powerful</a:t>
            </a:r>
            <a:endParaRPr lang="en-US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5F7FA5-4F24-45D3-A1FE-C626A486116C}" type="slidenum">
              <a:rPr lang="en-US"/>
              <a:pPr/>
              <a:t>42</a:t>
            </a:fld>
            <a:endParaRPr 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Physical touch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/>
              <a:t>Excellent for emphasising verbal requests</a:t>
            </a:r>
          </a:p>
          <a:p>
            <a:pPr>
              <a:lnSpc>
                <a:spcPct val="90000"/>
              </a:lnSpc>
            </a:pPr>
            <a:r>
              <a:rPr lang="en-AU"/>
              <a:t>Never use corporal punishment</a:t>
            </a:r>
          </a:p>
          <a:p>
            <a:pPr>
              <a:lnSpc>
                <a:spcPct val="90000"/>
              </a:lnSpc>
            </a:pPr>
            <a:r>
              <a:rPr lang="en-AU"/>
              <a:t>Teachers have become overly terrified of physical touch</a:t>
            </a:r>
          </a:p>
          <a:p>
            <a:pPr>
              <a:lnSpc>
                <a:spcPct val="90000"/>
              </a:lnSpc>
            </a:pPr>
            <a:r>
              <a:rPr lang="en-AU"/>
              <a:t>Follow any school or department guidelines with regard to touch</a:t>
            </a:r>
          </a:p>
          <a:p>
            <a:pPr>
              <a:lnSpc>
                <a:spcPct val="90000"/>
              </a:lnSpc>
            </a:pPr>
            <a:r>
              <a:rPr lang="en-AU"/>
              <a:t>Observe and note the school culture with regard to physical touch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F0DCBDB-D055-4C62-A21E-AC8A33DE7C18}" type="slidenum">
              <a:rPr lang="en-US"/>
              <a:pPr/>
              <a:t>43</a:t>
            </a:fld>
            <a:endParaRPr 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Establish strong parent support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Communicate the plan</a:t>
            </a:r>
          </a:p>
          <a:p>
            <a:r>
              <a:rPr lang="en-AU"/>
              <a:t>Communicate through newsletters, notes, email, phone calls</a:t>
            </a:r>
          </a:p>
          <a:p>
            <a:r>
              <a:rPr lang="en-AU"/>
              <a:t>It is time consuming, but the ‘return on investment’ is enormous</a:t>
            </a:r>
          </a:p>
          <a:p>
            <a:r>
              <a:rPr lang="en-AU"/>
              <a:t>Referral is essential</a:t>
            </a:r>
          </a:p>
          <a:p>
            <a:r>
              <a:rPr lang="en-AU"/>
              <a:t>Dysfunctional families – don’t worry about what is beyond your control</a:t>
            </a:r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A8FFBA-6919-48FC-8A76-24E3227A500C}" type="slidenum">
              <a:rPr lang="en-US"/>
              <a:pPr/>
              <a:t>44</a:t>
            </a:fld>
            <a:endParaRPr 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School wide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Playground rules and consequences</a:t>
            </a:r>
          </a:p>
          <a:p>
            <a:r>
              <a:rPr lang="en-AU"/>
              <a:t>Consistency is critical</a:t>
            </a:r>
          </a:p>
          <a:p>
            <a:r>
              <a:rPr lang="en-AU"/>
              <a:t>Duty can be a nightmare or a pleasure</a:t>
            </a:r>
            <a:endParaRPr lang="en-US"/>
          </a:p>
        </p:txBody>
      </p:sp>
    </p:spTree>
  </p:cSld>
  <p:clrMapOvr>
    <a:masterClrMapping/>
  </p:clrMapOvr>
  <p:transition>
    <p:wipe dir="d"/>
  </p:transition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>
          <a:xfrm>
            <a:off x="1115616" y="692696"/>
            <a:ext cx="7696200" cy="838200"/>
          </a:xfrm>
        </p:spPr>
        <p:txBody>
          <a:bodyPr/>
          <a:lstStyle/>
          <a:p>
            <a:r>
              <a:rPr lang="en-GB" dirty="0"/>
              <a:t>ASSERTIVE DISCIPLINE </a:t>
            </a:r>
            <a:br>
              <a:rPr lang="en-GB" dirty="0"/>
            </a:br>
            <a:r>
              <a:rPr lang="en-GB" dirty="0"/>
              <a:t>Roadblocks to being Assertive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GB"/>
              <a:t>Stress: </a:t>
            </a:r>
            <a:r>
              <a:rPr lang="en-GB" sz="2000" b="1"/>
              <a:t>signs and management of stress</a:t>
            </a:r>
          </a:p>
          <a:p>
            <a:endParaRPr lang="en-GB"/>
          </a:p>
          <a:p>
            <a:r>
              <a:rPr lang="en-GB"/>
              <a:t>Psychological Approach: </a:t>
            </a:r>
          </a:p>
          <a:p>
            <a:pPr>
              <a:buFont typeface="Wingdings" pitchFamily="2" charset="2"/>
              <a:buNone/>
            </a:pPr>
            <a:r>
              <a:rPr lang="en-GB"/>
              <a:t>    </a:t>
            </a:r>
            <a:r>
              <a:rPr lang="en-GB" sz="2000" b="1"/>
              <a:t>Our emotions get in the way:-</a:t>
            </a:r>
            <a:r>
              <a:rPr lang="en-GB" sz="2000"/>
              <a:t> </a:t>
            </a:r>
            <a:r>
              <a:rPr lang="en-GB" sz="2000" b="1"/>
              <a:t>thought / feeling / actions</a:t>
            </a:r>
          </a:p>
          <a:p>
            <a:r>
              <a:rPr lang="en-GB"/>
              <a:t>Assertive, Non-assertive and Hostile Style</a:t>
            </a:r>
          </a:p>
          <a:p>
            <a:endParaRPr lang="en-GB"/>
          </a:p>
          <a:p>
            <a:r>
              <a:rPr lang="en-GB"/>
              <a:t>Consistent Approach Throughout</a:t>
            </a:r>
          </a:p>
        </p:txBody>
      </p:sp>
    </p:spTree>
  </p:cSld>
  <p:clrMapOvr>
    <a:masterClrMapping/>
  </p:clrMapOvr>
  <p:transition>
    <p:wipe dir="d"/>
  </p:transition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6CF97-FE09-4C6B-933F-F41B7E97C375}" type="slidenum">
              <a:rPr lang="en-US"/>
              <a:pPr/>
              <a:t>46</a:t>
            </a:fld>
            <a:endParaRPr lang="en-US"/>
          </a:p>
        </p:txBody>
      </p:sp>
      <p:sp>
        <p:nvSpPr>
          <p:cNvPr id="440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Think Pair Share</a:t>
            </a:r>
            <a:endParaRPr lang="en-AU" dirty="0"/>
          </a:p>
        </p:txBody>
      </p:sp>
      <p:sp>
        <p:nvSpPr>
          <p:cNvPr id="44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What are the factors that might contribute to student’s challenging </a:t>
            </a:r>
            <a:r>
              <a:rPr lang="en-US" dirty="0" err="1"/>
              <a:t>behaviour</a:t>
            </a:r>
            <a:r>
              <a:rPr lang="en-US" dirty="0"/>
              <a:t>? </a:t>
            </a:r>
            <a:endParaRPr lang="en-US" dirty="0" smtClean="0"/>
          </a:p>
          <a:p>
            <a:endParaRPr lang="en-US" dirty="0" smtClean="0"/>
          </a:p>
          <a:p>
            <a:r>
              <a:rPr lang="en-US" dirty="0" smtClean="0">
                <a:solidFill>
                  <a:srgbClr val="7030A0"/>
                </a:solidFill>
              </a:rPr>
              <a:t>Next Week – The Democratic Discipline Model – Chapter 5</a:t>
            </a:r>
            <a:endParaRPr lang="en-AU" dirty="0">
              <a:solidFill>
                <a:srgbClr val="7030A0"/>
              </a:solidFill>
            </a:endParaRPr>
          </a:p>
        </p:txBody>
      </p:sp>
    </p:spTree>
  </p:cSld>
  <p:clrMapOvr>
    <a:masterClrMapping/>
  </p:clrMapOvr>
  <p:transition>
    <p:wipe dir="d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Philosophical Assumptions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0013" y="1827212"/>
            <a:ext cx="7313612" cy="4554115"/>
          </a:xfrm>
        </p:spPr>
        <p:txBody>
          <a:bodyPr/>
          <a:lstStyle/>
          <a:p>
            <a:r>
              <a:rPr lang="en-AU" dirty="0" smtClean="0"/>
              <a:t>Successful classrooms = firm teacher control</a:t>
            </a:r>
          </a:p>
          <a:p>
            <a:r>
              <a:rPr lang="en-AU" dirty="0" smtClean="0"/>
              <a:t>The classroom belongs to the teacher </a:t>
            </a:r>
          </a:p>
          <a:p>
            <a:r>
              <a:rPr lang="en-AU" dirty="0" smtClean="0"/>
              <a:t>You determine expectations and rights</a:t>
            </a:r>
          </a:p>
          <a:p>
            <a:r>
              <a:rPr lang="en-AU" dirty="0" smtClean="0"/>
              <a:t>External control to teach students how to exercise it for themselves</a:t>
            </a:r>
          </a:p>
          <a:p>
            <a:r>
              <a:rPr lang="en-AU" dirty="0" smtClean="0"/>
              <a:t>Theory - authoritarian</a:t>
            </a: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7504-DEED-44A8-B710-C49CF9B23D3A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Beliefs about Children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Children want and need clear limits on their behaviour in order to be successful and feel good when their achievements are acknowledged</a:t>
            </a:r>
          </a:p>
          <a:p>
            <a:pPr>
              <a:buNone/>
            </a:pPr>
            <a:endParaRPr lang="en-AU" dirty="0" smtClean="0"/>
          </a:p>
          <a:p>
            <a:r>
              <a:rPr lang="en-AU" dirty="0" smtClean="0"/>
              <a:t>They will respect being treated fairly</a:t>
            </a:r>
          </a:p>
          <a:p>
            <a:pPr>
              <a:buFontTx/>
              <a:buChar char="-"/>
            </a:pPr>
            <a:endParaRPr lang="en-AU" dirty="0" smtClean="0"/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7504-DEED-44A8-B710-C49CF9B23D3A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Goal of Discipline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31640" y="1628800"/>
            <a:ext cx="7313612" cy="4114800"/>
          </a:xfrm>
        </p:spPr>
        <p:txBody>
          <a:bodyPr/>
          <a:lstStyle/>
          <a:p>
            <a:r>
              <a:rPr lang="en-AU" dirty="0" smtClean="0"/>
              <a:t>The teacher has a right and a responsibility to establish order in a classroom </a:t>
            </a:r>
          </a:p>
          <a:p>
            <a:r>
              <a:rPr lang="en-AU" dirty="0" smtClean="0"/>
              <a:t>An effective and efficient learning environment = obedience to authority</a:t>
            </a:r>
          </a:p>
          <a:p>
            <a:r>
              <a:rPr lang="en-AU" dirty="0" smtClean="0"/>
              <a:t>Student obedience = psychological safety, protection from aversive behaviour, building up of positive skills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7504-DEED-44A8-B710-C49CF9B23D3A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1" name="Rectangle 5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ASSERTIVE DISCIPLINE</a:t>
            </a:r>
            <a:br>
              <a:rPr lang="en-GB" dirty="0"/>
            </a:br>
            <a:r>
              <a:rPr lang="en-GB" dirty="0"/>
              <a:t>Background/ Lee Canter</a:t>
            </a:r>
          </a:p>
        </p:txBody>
      </p:sp>
      <p:sp>
        <p:nvSpPr>
          <p:cNvPr id="4102" name="Rectangle 6"/>
          <p:cNvSpPr>
            <a:spLocks noGrp="1" noChangeArrowheads="1"/>
          </p:cNvSpPr>
          <p:nvPr>
            <p:ph type="body" idx="1"/>
          </p:nvPr>
        </p:nvSpPr>
        <p:spPr>
          <a:xfrm>
            <a:off x="467544" y="1827213"/>
            <a:ext cx="8424936" cy="4114800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GB" dirty="0" smtClean="0"/>
              <a:t>Rights:</a:t>
            </a:r>
            <a:endParaRPr lang="en-GB" dirty="0"/>
          </a:p>
          <a:p>
            <a:pPr lvl="2">
              <a:lnSpc>
                <a:spcPct val="90000"/>
              </a:lnSpc>
            </a:pPr>
            <a:r>
              <a:rPr lang="en-GB" dirty="0"/>
              <a:t>1.You have the right and the responsibility to establish rules and directions that clearly define limits of acceptable and unacceptable student behaviour.</a:t>
            </a:r>
          </a:p>
          <a:p>
            <a:pPr lvl="2">
              <a:lnSpc>
                <a:spcPct val="90000"/>
              </a:lnSpc>
            </a:pPr>
            <a:endParaRPr lang="en-GB" dirty="0"/>
          </a:p>
          <a:p>
            <a:pPr lvl="2">
              <a:lnSpc>
                <a:spcPct val="90000"/>
              </a:lnSpc>
            </a:pPr>
            <a:r>
              <a:rPr lang="en-GB" dirty="0"/>
              <a:t>2. You have the right and the responsibility to teach students to consistently follow these rules and directions throughout the school day and school year.</a:t>
            </a:r>
          </a:p>
          <a:p>
            <a:pPr lvl="2">
              <a:lnSpc>
                <a:spcPct val="90000"/>
              </a:lnSpc>
            </a:pPr>
            <a:endParaRPr lang="en-GB" dirty="0"/>
          </a:p>
          <a:p>
            <a:pPr lvl="2">
              <a:lnSpc>
                <a:spcPct val="90000"/>
              </a:lnSpc>
            </a:pPr>
            <a:r>
              <a:rPr lang="en-GB" dirty="0"/>
              <a:t>3. You have the right and the responsibility to ask for assistance in handling the behaviour of students.</a:t>
            </a:r>
          </a:p>
          <a:p>
            <a:pPr lvl="2">
              <a:lnSpc>
                <a:spcPct val="90000"/>
              </a:lnSpc>
            </a:pPr>
            <a:endParaRPr lang="en-GB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1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err="1" smtClean="0"/>
              <a:t>So.</a:t>
            </a:r>
            <a:r>
              <a:rPr lang="en-AU" dirty="0" smtClean="0"/>
              <a:t>.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Your job as a teacher is to determine classroom rules, and deliver positive consequences for compliant behaviour and negative consequences for rule violation.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7B27504-DEED-44A8-B710-C49CF9B23D3A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clipse">
  <a:themeElements>
    <a:clrScheme name="Eclipse 1">
      <a:dk1>
        <a:srgbClr val="000000"/>
      </a:dk1>
      <a:lt1>
        <a:srgbClr val="FFFFFF"/>
      </a:lt1>
      <a:dk2>
        <a:srgbClr val="006666"/>
      </a:dk2>
      <a:lt2>
        <a:srgbClr val="5F5F5F"/>
      </a:lt2>
      <a:accent1>
        <a:srgbClr val="33CCCC"/>
      </a:accent1>
      <a:accent2>
        <a:srgbClr val="99CCCC"/>
      </a:accent2>
      <a:accent3>
        <a:srgbClr val="FFFFFF"/>
      </a:accent3>
      <a:accent4>
        <a:srgbClr val="000000"/>
      </a:accent4>
      <a:accent5>
        <a:srgbClr val="ADE2E2"/>
      </a:accent5>
      <a:accent6>
        <a:srgbClr val="8AB9B9"/>
      </a:accent6>
      <a:hlink>
        <a:srgbClr val="006666"/>
      </a:hlink>
      <a:folHlink>
        <a:srgbClr val="B2B2B2"/>
      </a:folHlink>
    </a:clrScheme>
    <a:fontScheme name="Eclipse">
      <a:majorFont>
        <a:latin typeface="Arial"/>
        <a:ea typeface=""/>
        <a:cs typeface=""/>
      </a:majorFont>
      <a:minorFont>
        <a:latin typeface="Verdan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Verdana" pitchFamily="34" charset="0"/>
          </a:defRPr>
        </a:defPPr>
      </a:lstStyle>
    </a:lnDef>
  </a:objectDefaults>
  <a:extraClrSchemeLst>
    <a:extraClrScheme>
      <a:clrScheme name="Eclipse 1">
        <a:dk1>
          <a:srgbClr val="000000"/>
        </a:dk1>
        <a:lt1>
          <a:srgbClr val="FFFFFF"/>
        </a:lt1>
        <a:dk2>
          <a:srgbClr val="006666"/>
        </a:dk2>
        <a:lt2>
          <a:srgbClr val="5F5F5F"/>
        </a:lt2>
        <a:accent1>
          <a:srgbClr val="33CCCC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ADE2E2"/>
        </a:accent5>
        <a:accent6>
          <a:srgbClr val="8A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2">
        <a:dk1>
          <a:srgbClr val="000000"/>
        </a:dk1>
        <a:lt1>
          <a:srgbClr val="FFFFFF"/>
        </a:lt1>
        <a:dk2>
          <a:srgbClr val="333366"/>
        </a:dk2>
        <a:lt2>
          <a:srgbClr val="5F5F5F"/>
        </a:lt2>
        <a:accent1>
          <a:srgbClr val="CC99FF"/>
        </a:accent1>
        <a:accent2>
          <a:srgbClr val="99CCCC"/>
        </a:accent2>
        <a:accent3>
          <a:srgbClr val="FFFFFF"/>
        </a:accent3>
        <a:accent4>
          <a:srgbClr val="000000"/>
        </a:accent4>
        <a:accent5>
          <a:srgbClr val="E2CAFF"/>
        </a:accent5>
        <a:accent6>
          <a:srgbClr val="8AB9B9"/>
        </a:accent6>
        <a:hlink>
          <a:srgbClr val="666699"/>
        </a:hlink>
        <a:folHlink>
          <a:srgbClr val="6600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3">
        <a:dk1>
          <a:srgbClr val="000000"/>
        </a:dk1>
        <a:lt1>
          <a:srgbClr val="FFFFFF"/>
        </a:lt1>
        <a:dk2>
          <a:srgbClr val="0000CC"/>
        </a:dk2>
        <a:lt2>
          <a:srgbClr val="434343"/>
        </a:lt2>
        <a:accent1>
          <a:srgbClr val="99CC00"/>
        </a:accent1>
        <a:accent2>
          <a:srgbClr val="FFCC00"/>
        </a:accent2>
        <a:accent3>
          <a:srgbClr val="FFFFFF"/>
        </a:accent3>
        <a:accent4>
          <a:srgbClr val="000000"/>
        </a:accent4>
        <a:accent5>
          <a:srgbClr val="CAE2AA"/>
        </a:accent5>
        <a:accent6>
          <a:srgbClr val="E7B900"/>
        </a:accent6>
        <a:hlink>
          <a:srgbClr val="FF00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4">
        <a:dk1>
          <a:srgbClr val="000000"/>
        </a:dk1>
        <a:lt1>
          <a:srgbClr val="64AAAE"/>
        </a:lt1>
        <a:dk2>
          <a:srgbClr val="FFFFCC"/>
        </a:dk2>
        <a:lt2>
          <a:srgbClr val="5F5F5F"/>
        </a:lt2>
        <a:accent1>
          <a:srgbClr val="B4B1DB"/>
        </a:accent1>
        <a:accent2>
          <a:srgbClr val="61C1D7"/>
        </a:accent2>
        <a:accent3>
          <a:srgbClr val="B8D2D3"/>
        </a:accent3>
        <a:accent4>
          <a:srgbClr val="000000"/>
        </a:accent4>
        <a:accent5>
          <a:srgbClr val="D6D5EA"/>
        </a:accent5>
        <a:accent6>
          <a:srgbClr val="57AFC3"/>
        </a:accent6>
        <a:hlink>
          <a:srgbClr val="257177"/>
        </a:hlink>
        <a:folHlink>
          <a:srgbClr val="CCCC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clipse 5">
        <a:dk1>
          <a:srgbClr val="5F5F5F"/>
        </a:dk1>
        <a:lt1>
          <a:srgbClr val="F8F8F8"/>
        </a:lt1>
        <a:dk2>
          <a:srgbClr val="2A285A"/>
        </a:dk2>
        <a:lt2>
          <a:srgbClr val="FFFFFF"/>
        </a:lt2>
        <a:accent1>
          <a:srgbClr val="999966"/>
        </a:accent1>
        <a:accent2>
          <a:srgbClr val="8C8B9D"/>
        </a:accent2>
        <a:accent3>
          <a:srgbClr val="ACACB5"/>
        </a:accent3>
        <a:accent4>
          <a:srgbClr val="D4D4D4"/>
        </a:accent4>
        <a:accent5>
          <a:srgbClr val="CACAB8"/>
        </a:accent5>
        <a:accent6>
          <a:srgbClr val="7E7D8E"/>
        </a:accent6>
        <a:hlink>
          <a:srgbClr val="465174"/>
        </a:hlink>
        <a:folHlink>
          <a:srgbClr val="C0C0C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6">
        <a:dk1>
          <a:srgbClr val="434343"/>
        </a:dk1>
        <a:lt1>
          <a:srgbClr val="FFFFFF"/>
        </a:lt1>
        <a:dk2>
          <a:srgbClr val="360404"/>
        </a:dk2>
        <a:lt2>
          <a:srgbClr val="FFFFFF"/>
        </a:lt2>
        <a:accent1>
          <a:srgbClr val="669900"/>
        </a:accent1>
        <a:accent2>
          <a:srgbClr val="CC6600"/>
        </a:accent2>
        <a:accent3>
          <a:srgbClr val="AEAAAA"/>
        </a:accent3>
        <a:accent4>
          <a:srgbClr val="DADADA"/>
        </a:accent4>
        <a:accent5>
          <a:srgbClr val="B8CAAA"/>
        </a:accent5>
        <a:accent6>
          <a:srgbClr val="B95C00"/>
        </a:accent6>
        <a:hlink>
          <a:srgbClr val="CC33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7">
        <a:dk1>
          <a:srgbClr val="434343"/>
        </a:dk1>
        <a:lt1>
          <a:srgbClr val="FFFFFF"/>
        </a:lt1>
        <a:dk2>
          <a:srgbClr val="000000"/>
        </a:dk2>
        <a:lt2>
          <a:srgbClr val="8285FE"/>
        </a:lt2>
        <a:accent1>
          <a:srgbClr val="669900"/>
        </a:accent1>
        <a:accent2>
          <a:srgbClr val="9900FF"/>
        </a:accent2>
        <a:accent3>
          <a:srgbClr val="AAAAAA"/>
        </a:accent3>
        <a:accent4>
          <a:srgbClr val="DADADA"/>
        </a:accent4>
        <a:accent5>
          <a:srgbClr val="B8CAAA"/>
        </a:accent5>
        <a:accent6>
          <a:srgbClr val="8A00E7"/>
        </a:accent6>
        <a:hlink>
          <a:srgbClr val="6600CC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8">
        <a:dk1>
          <a:srgbClr val="434343"/>
        </a:dk1>
        <a:lt1>
          <a:srgbClr val="FFFFFF"/>
        </a:lt1>
        <a:dk2>
          <a:srgbClr val="000000"/>
        </a:dk2>
        <a:lt2>
          <a:srgbClr val="0066FF"/>
        </a:lt2>
        <a:accent1>
          <a:srgbClr val="339966"/>
        </a:accent1>
        <a:accent2>
          <a:srgbClr val="FFCC00"/>
        </a:accent2>
        <a:accent3>
          <a:srgbClr val="AAAAAA"/>
        </a:accent3>
        <a:accent4>
          <a:srgbClr val="DADADA"/>
        </a:accent4>
        <a:accent5>
          <a:srgbClr val="ADCAB8"/>
        </a:accent5>
        <a:accent6>
          <a:srgbClr val="E7B900"/>
        </a:accent6>
        <a:hlink>
          <a:srgbClr val="CC0000"/>
        </a:hlink>
        <a:folHlink>
          <a:srgbClr val="80808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9">
        <a:dk1>
          <a:srgbClr val="333300"/>
        </a:dk1>
        <a:lt1>
          <a:srgbClr val="FFFFFF"/>
        </a:lt1>
        <a:dk2>
          <a:srgbClr val="669900"/>
        </a:dk2>
        <a:lt2>
          <a:srgbClr val="FFFFCC"/>
        </a:lt2>
        <a:accent1>
          <a:srgbClr val="CCCC00"/>
        </a:accent1>
        <a:accent2>
          <a:srgbClr val="99CC00"/>
        </a:accent2>
        <a:accent3>
          <a:srgbClr val="B8CAAA"/>
        </a:accent3>
        <a:accent4>
          <a:srgbClr val="DADADA"/>
        </a:accent4>
        <a:accent5>
          <a:srgbClr val="E2E2AA"/>
        </a:accent5>
        <a:accent6>
          <a:srgbClr val="8AB900"/>
        </a:accent6>
        <a:hlink>
          <a:srgbClr val="336600"/>
        </a:hlink>
        <a:folHlink>
          <a:srgbClr val="FF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clipse 10">
        <a:dk1>
          <a:srgbClr val="333333"/>
        </a:dk1>
        <a:lt1>
          <a:srgbClr val="FFFFCC"/>
        </a:lt1>
        <a:dk2>
          <a:srgbClr val="660000"/>
        </a:dk2>
        <a:lt2>
          <a:srgbClr val="CCCCCC"/>
        </a:lt2>
        <a:accent1>
          <a:srgbClr val="FF6600"/>
        </a:accent1>
        <a:accent2>
          <a:srgbClr val="CC3300"/>
        </a:accent2>
        <a:accent3>
          <a:srgbClr val="B8AAAA"/>
        </a:accent3>
        <a:accent4>
          <a:srgbClr val="DADAAE"/>
        </a:accent4>
        <a:accent5>
          <a:srgbClr val="FFB8AA"/>
        </a:accent5>
        <a:accent6>
          <a:srgbClr val="B92D00"/>
        </a:accent6>
        <a:hlink>
          <a:srgbClr val="990000"/>
        </a:hlink>
        <a:folHlink>
          <a:srgbClr val="CC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573</TotalTime>
  <Words>1625</Words>
  <Application>Microsoft Office PowerPoint</Application>
  <PresentationFormat>On-screen Show (4:3)</PresentationFormat>
  <Paragraphs>317</Paragraphs>
  <Slides>46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46</vt:i4>
      </vt:variant>
    </vt:vector>
  </HeadingPairs>
  <TitlesOfParts>
    <vt:vector size="47" baseType="lpstr">
      <vt:lpstr>Eclipse</vt:lpstr>
      <vt:lpstr>Slide 1</vt:lpstr>
      <vt:lpstr>  The Assertive Discipline Model by Lee Canter  </vt:lpstr>
      <vt:lpstr>Assertive Mantra</vt:lpstr>
      <vt:lpstr>Assertive Discipline – Key points</vt:lpstr>
      <vt:lpstr>Philosophical Assumptions</vt:lpstr>
      <vt:lpstr>Beliefs about Children</vt:lpstr>
      <vt:lpstr>Goal of Discipline</vt:lpstr>
      <vt:lpstr>ASSERTIVE DISCIPLINE Background/ Lee Canter</vt:lpstr>
      <vt:lpstr>So..</vt:lpstr>
      <vt:lpstr>Let’s see it in action</vt:lpstr>
      <vt:lpstr>Assertive Discipline (RRP) (Canter) and Behaviour Modification (RIP) (Skinner)</vt:lpstr>
      <vt:lpstr>Six steps for A.D.</vt:lpstr>
      <vt:lpstr>ASSERTIVE DISCIPLINE Theory into Practice</vt:lpstr>
      <vt:lpstr>Setting rules and expectations</vt:lpstr>
      <vt:lpstr>Think Pair Share</vt:lpstr>
      <vt:lpstr>ASSERTIVE DISCIPLINE Theory into Practice</vt:lpstr>
      <vt:lpstr>ASSERTIVE DISCIPLINE Theory into Practice</vt:lpstr>
      <vt:lpstr> Theory into Practice</vt:lpstr>
      <vt:lpstr>Implement a system of positive consequences</vt:lpstr>
      <vt:lpstr>ASSERTIVE DISCIPLINE Theory into Practice</vt:lpstr>
      <vt:lpstr>Disruptive and non-disruptive</vt:lpstr>
      <vt:lpstr>   Use negative consequences to enforce limits</vt:lpstr>
      <vt:lpstr>Theory into Practice</vt:lpstr>
      <vt:lpstr>Names on board</vt:lpstr>
      <vt:lpstr>ASSERTIVE DISCIPLINE Theory into Practice</vt:lpstr>
      <vt:lpstr>Serious offences</vt:lpstr>
      <vt:lpstr>Punishment</vt:lpstr>
      <vt:lpstr>4 steps of compliance</vt:lpstr>
      <vt:lpstr>Track misbehaviour</vt:lpstr>
      <vt:lpstr>Demands </vt:lpstr>
      <vt:lpstr>ASSERTIVE DISCIPLINE Theory into Practice</vt:lpstr>
      <vt:lpstr>USING POSITIVE RECOGNITION TO MOTIVATE PUPILS TO BEHAVE</vt:lpstr>
      <vt:lpstr>ASSERTIVE DISCIPLINE Theory into Practice</vt:lpstr>
      <vt:lpstr>The misconceptions of discipline by Canter</vt:lpstr>
      <vt:lpstr>Teachers respond to students in three ways: </vt:lpstr>
      <vt:lpstr>Separate those two words </vt:lpstr>
      <vt:lpstr>The assertive teacher is able to:</vt:lpstr>
      <vt:lpstr>Voice</vt:lpstr>
      <vt:lpstr>  Create positive student-teacher relationships</vt:lpstr>
      <vt:lpstr>How to create a positive teacher – student relationship</vt:lpstr>
      <vt:lpstr>Individuals</vt:lpstr>
      <vt:lpstr>Physical touch</vt:lpstr>
      <vt:lpstr>Establish strong parent support</vt:lpstr>
      <vt:lpstr>School wide</vt:lpstr>
      <vt:lpstr>ASSERTIVE DISCIPLINE  Roadblocks to being Assertive</vt:lpstr>
      <vt:lpstr>Think Pair Share</vt:lpstr>
    </vt:vector>
  </TitlesOfParts>
  <Company>The 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Management</dc:title>
  <dc:creator>IT&amp;S</dc:creator>
  <cp:lastModifiedBy>ITS</cp:lastModifiedBy>
  <cp:revision>67</cp:revision>
  <dcterms:created xsi:type="dcterms:W3CDTF">2005-06-23T06:26:27Z</dcterms:created>
  <dcterms:modified xsi:type="dcterms:W3CDTF">2010-08-12T03:08:26Z</dcterms:modified>
</cp:coreProperties>
</file>